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8" r:id="rId1"/>
  </p:sldMasterIdLst>
  <p:notesMasterIdLst>
    <p:notesMasterId r:id="rId58"/>
  </p:notesMasterIdLst>
  <p:handoutMasterIdLst>
    <p:handoutMasterId r:id="rId59"/>
  </p:handoutMasterIdLst>
  <p:sldIdLst>
    <p:sldId id="468" r:id="rId2"/>
    <p:sldId id="483" r:id="rId3"/>
    <p:sldId id="484" r:id="rId4"/>
    <p:sldId id="485" r:id="rId5"/>
    <p:sldId id="334" r:id="rId6"/>
    <p:sldId id="544" r:id="rId7"/>
    <p:sldId id="545" r:id="rId8"/>
    <p:sldId id="549" r:id="rId9"/>
    <p:sldId id="486" r:id="rId10"/>
    <p:sldId id="487" r:id="rId11"/>
    <p:sldId id="488" r:id="rId12"/>
    <p:sldId id="446" r:id="rId13"/>
    <p:sldId id="491" r:id="rId14"/>
    <p:sldId id="492" r:id="rId15"/>
    <p:sldId id="550" r:id="rId16"/>
    <p:sldId id="493" r:id="rId17"/>
    <p:sldId id="496" r:id="rId18"/>
    <p:sldId id="495" r:id="rId19"/>
    <p:sldId id="551" r:id="rId20"/>
    <p:sldId id="497" r:id="rId21"/>
    <p:sldId id="498" r:id="rId22"/>
    <p:sldId id="499" r:id="rId23"/>
    <p:sldId id="533" r:id="rId24"/>
    <p:sldId id="500" r:id="rId25"/>
    <p:sldId id="529" r:id="rId26"/>
    <p:sldId id="530" r:id="rId27"/>
    <p:sldId id="501" r:id="rId28"/>
    <p:sldId id="525" r:id="rId29"/>
    <p:sldId id="534" r:id="rId30"/>
    <p:sldId id="503" r:id="rId31"/>
    <p:sldId id="504" r:id="rId32"/>
    <p:sldId id="510" r:id="rId33"/>
    <p:sldId id="511" r:id="rId34"/>
    <p:sldId id="532" r:id="rId35"/>
    <p:sldId id="513" r:id="rId36"/>
    <p:sldId id="512" r:id="rId37"/>
    <p:sldId id="514" r:id="rId38"/>
    <p:sldId id="523" r:id="rId39"/>
    <p:sldId id="548" r:id="rId40"/>
    <p:sldId id="547" r:id="rId41"/>
    <p:sldId id="535" r:id="rId42"/>
    <p:sldId id="524" r:id="rId43"/>
    <p:sldId id="517" r:id="rId44"/>
    <p:sldId id="540" r:id="rId45"/>
    <p:sldId id="541" r:id="rId46"/>
    <p:sldId id="542" r:id="rId47"/>
    <p:sldId id="536" r:id="rId48"/>
    <p:sldId id="507" r:id="rId49"/>
    <p:sldId id="537" r:id="rId50"/>
    <p:sldId id="508" r:id="rId51"/>
    <p:sldId id="520" r:id="rId52"/>
    <p:sldId id="509" r:id="rId53"/>
    <p:sldId id="539" r:id="rId54"/>
    <p:sldId id="543" r:id="rId55"/>
    <p:sldId id="521" r:id="rId56"/>
    <p:sldId id="546" r:id="rId5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8487" autoAdjust="0"/>
  </p:normalViewPr>
  <p:slideViewPr>
    <p:cSldViewPr>
      <p:cViewPr>
        <p:scale>
          <a:sx n="100" d="100"/>
          <a:sy n="100" d="100"/>
        </p:scale>
        <p:origin x="-912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2580" y="-4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6256E-B6FA-4F72-B86A-F11EB5902618}" type="doc">
      <dgm:prSet loTypeId="urn:microsoft.com/office/officeart/2005/8/layout/cycle6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35F4396B-6114-414F-B668-2EA97291EEC9}">
      <dgm:prSet phldrT="[Texte]" custT="1"/>
      <dgm:spPr/>
      <dgm:t>
        <a:bodyPr/>
        <a:lstStyle/>
        <a:p>
          <a:r>
            <a:rPr lang="fr-FR" sz="1400" b="1" dirty="0" smtClean="0"/>
            <a:t>AFOM /  Faiblesses</a:t>
          </a:r>
        </a:p>
        <a:p>
          <a:r>
            <a:rPr lang="fr-FR" sz="1400" b="1" dirty="0" smtClean="0"/>
            <a:t>du territoire</a:t>
          </a:r>
        </a:p>
        <a:p>
          <a:r>
            <a:rPr lang="fr-FR" sz="1400" dirty="0" smtClean="0"/>
            <a:t>Situation critique sur les équipements et les services</a:t>
          </a:r>
          <a:endParaRPr lang="fr-FR" sz="1400" dirty="0"/>
        </a:p>
      </dgm:t>
    </dgm:pt>
    <dgm:pt modelId="{BFF36F7F-27A5-463A-B93C-E5590CAFCA79}" type="parTrans" cxnId="{0E104526-59BE-4D5F-B663-16F81656A65E}">
      <dgm:prSet/>
      <dgm:spPr/>
      <dgm:t>
        <a:bodyPr/>
        <a:lstStyle/>
        <a:p>
          <a:endParaRPr lang="fr-FR" sz="4000"/>
        </a:p>
      </dgm:t>
    </dgm:pt>
    <dgm:pt modelId="{04AF0752-3EB2-4C21-955D-B80F4FCB4CD8}" type="sibTrans" cxnId="{0E104526-59BE-4D5F-B663-16F81656A65E}">
      <dgm:prSet/>
      <dgm:spPr/>
      <dgm:t>
        <a:bodyPr/>
        <a:lstStyle/>
        <a:p>
          <a:endParaRPr lang="fr-FR" sz="4000"/>
        </a:p>
      </dgm:t>
    </dgm:pt>
    <dgm:pt modelId="{A595C87F-200B-4F28-8E6E-7ABE3F389E4C}">
      <dgm:prSet phldrT="[Texte]" custT="1"/>
      <dgm:spPr/>
      <dgm:t>
        <a:bodyPr/>
        <a:lstStyle/>
        <a:p>
          <a:r>
            <a:rPr lang="fr-FR" sz="1400" b="1" dirty="0" smtClean="0"/>
            <a:t>Besoins</a:t>
          </a:r>
        </a:p>
        <a:p>
          <a:r>
            <a:rPr lang="fr-FR" sz="1400" dirty="0" smtClean="0"/>
            <a:t>L’accessibilité de la population </a:t>
          </a:r>
          <a:r>
            <a:rPr lang="fr-FR" sz="1400" smtClean="0"/>
            <a:t>aux infrastructures </a:t>
          </a:r>
          <a:r>
            <a:rPr lang="fr-FR" sz="1400" dirty="0" smtClean="0"/>
            <a:t>et services</a:t>
          </a:r>
          <a:endParaRPr lang="fr-FR" sz="1400" dirty="0"/>
        </a:p>
      </dgm:t>
    </dgm:pt>
    <dgm:pt modelId="{0187D1DF-CC98-4713-B582-6A3730033867}" type="parTrans" cxnId="{74BF0777-71FE-4068-9400-A0D73C00860E}">
      <dgm:prSet/>
      <dgm:spPr/>
      <dgm:t>
        <a:bodyPr/>
        <a:lstStyle/>
        <a:p>
          <a:endParaRPr lang="fr-FR" sz="4000"/>
        </a:p>
      </dgm:t>
    </dgm:pt>
    <dgm:pt modelId="{D08FA9B2-EDE9-4555-8448-72028CD64548}" type="sibTrans" cxnId="{74BF0777-71FE-4068-9400-A0D73C00860E}">
      <dgm:prSet/>
      <dgm:spPr/>
      <dgm:t>
        <a:bodyPr/>
        <a:lstStyle/>
        <a:p>
          <a:endParaRPr lang="fr-FR" sz="4000"/>
        </a:p>
      </dgm:t>
    </dgm:pt>
    <dgm:pt modelId="{93D7A375-8A14-4757-BDDB-45EDE67F62C2}">
      <dgm:prSet phldrT="[Texte]" custT="1"/>
      <dgm:spPr/>
      <dgm:t>
        <a:bodyPr/>
        <a:lstStyle/>
        <a:p>
          <a:r>
            <a:rPr lang="fr-FR" sz="1400" b="1" dirty="0" smtClean="0"/>
            <a:t>Objectifs  stratégiques</a:t>
          </a:r>
        </a:p>
        <a:p>
          <a:r>
            <a:rPr lang="fr-FR" sz="1400" dirty="0" smtClean="0"/>
            <a:t>Améliorer les conditions d’accès aux services et infrastructures</a:t>
          </a:r>
        </a:p>
      </dgm:t>
    </dgm:pt>
    <dgm:pt modelId="{5BEE4FC3-BD3F-46B8-8E96-41327F00834B}" type="parTrans" cxnId="{0814D872-B530-4092-8B32-1B7F5A029996}">
      <dgm:prSet/>
      <dgm:spPr/>
      <dgm:t>
        <a:bodyPr/>
        <a:lstStyle/>
        <a:p>
          <a:endParaRPr lang="fr-FR" sz="4000"/>
        </a:p>
      </dgm:t>
    </dgm:pt>
    <dgm:pt modelId="{C897D7B0-2A78-4A59-9F2D-07BD4DB2395F}" type="sibTrans" cxnId="{0814D872-B530-4092-8B32-1B7F5A029996}">
      <dgm:prSet/>
      <dgm:spPr/>
      <dgm:t>
        <a:bodyPr/>
        <a:lstStyle/>
        <a:p>
          <a:endParaRPr lang="fr-FR" sz="4000"/>
        </a:p>
      </dgm:t>
    </dgm:pt>
    <dgm:pt modelId="{3E662453-7E8E-44F7-96CC-69128A423C02}">
      <dgm:prSet phldrT="[Texte]" custT="1"/>
      <dgm:spPr/>
      <dgm:t>
        <a:bodyPr/>
        <a:lstStyle/>
        <a:p>
          <a:r>
            <a:rPr lang="fr-FR" sz="1400" b="1" dirty="0" smtClean="0"/>
            <a:t>Question évaluative</a:t>
          </a:r>
        </a:p>
        <a:p>
          <a:r>
            <a:rPr lang="fr-FR" sz="1400" dirty="0" smtClean="0"/>
            <a:t>Dans quelle mesure, le programme a permis d’améliorer l’accessibilité aux services et infrastructures</a:t>
          </a:r>
          <a:endParaRPr lang="fr-FR" sz="1400" dirty="0"/>
        </a:p>
      </dgm:t>
    </dgm:pt>
    <dgm:pt modelId="{8CE658F0-2BFE-40E4-A9BF-4EA7A8B8CDA9}" type="parTrans" cxnId="{450B0E28-D8A6-4150-ACCF-78440D78CA74}">
      <dgm:prSet/>
      <dgm:spPr/>
      <dgm:t>
        <a:bodyPr/>
        <a:lstStyle/>
        <a:p>
          <a:endParaRPr lang="fr-FR" sz="4000"/>
        </a:p>
      </dgm:t>
    </dgm:pt>
    <dgm:pt modelId="{F3D0CD6A-1F47-4E35-9F2C-7A646E5C6682}" type="sibTrans" cxnId="{450B0E28-D8A6-4150-ACCF-78440D78CA74}">
      <dgm:prSet/>
      <dgm:spPr/>
      <dgm:t>
        <a:bodyPr/>
        <a:lstStyle/>
        <a:p>
          <a:endParaRPr lang="fr-FR" sz="4000"/>
        </a:p>
      </dgm:t>
    </dgm:pt>
    <dgm:pt modelId="{135C2F89-69C6-4AB0-B292-FE041327FC8E}">
      <dgm:prSet phldrT="[Texte]" custT="1"/>
      <dgm:spPr/>
      <dgm:t>
        <a:bodyPr/>
        <a:lstStyle/>
        <a:p>
          <a:r>
            <a:rPr lang="fr-FR" sz="1400" b="1" dirty="0" smtClean="0"/>
            <a:t>Apports de l ’évaluation</a:t>
          </a:r>
        </a:p>
        <a:p>
          <a:r>
            <a:rPr lang="fr-FR" sz="1400" dirty="0" smtClean="0"/>
            <a:t>Connaissance des effets du programme sur les infrastructures et services</a:t>
          </a:r>
          <a:endParaRPr lang="fr-FR" sz="1400" dirty="0"/>
        </a:p>
      </dgm:t>
    </dgm:pt>
    <dgm:pt modelId="{D909596F-219A-44FD-B301-FA1701B47C55}" type="parTrans" cxnId="{7D49FF4D-DCA7-4148-9540-6CF756DEB087}">
      <dgm:prSet/>
      <dgm:spPr/>
      <dgm:t>
        <a:bodyPr/>
        <a:lstStyle/>
        <a:p>
          <a:endParaRPr lang="fr-FR" sz="4000"/>
        </a:p>
      </dgm:t>
    </dgm:pt>
    <dgm:pt modelId="{91CD311A-7FB4-4E16-9FE9-33CB34B031DF}" type="sibTrans" cxnId="{7D49FF4D-DCA7-4148-9540-6CF756DEB087}">
      <dgm:prSet/>
      <dgm:spPr/>
      <dgm:t>
        <a:bodyPr/>
        <a:lstStyle/>
        <a:p>
          <a:endParaRPr lang="fr-FR" sz="4000"/>
        </a:p>
      </dgm:t>
    </dgm:pt>
    <dgm:pt modelId="{B7BE2F76-30F5-4B65-A2B2-A769A6615F3C}" type="pres">
      <dgm:prSet presAssocID="{12D6256E-B6FA-4F72-B86A-F11EB59026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F4A15ED-9DEB-415C-9F9B-2281FEEDCE69}" type="pres">
      <dgm:prSet presAssocID="{35F4396B-6114-414F-B668-2EA97291EEC9}" presName="node" presStyleLbl="node1" presStyleIdx="0" presStyleCnt="5" custScaleX="151029" custScaleY="1390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B75B16-411D-43D1-8A0F-FA1C1857953C}" type="pres">
      <dgm:prSet presAssocID="{35F4396B-6114-414F-B668-2EA97291EEC9}" presName="spNode" presStyleCnt="0"/>
      <dgm:spPr/>
    </dgm:pt>
    <dgm:pt modelId="{FFE418E9-BCF7-453B-B67D-6AE179BAAFDF}" type="pres">
      <dgm:prSet presAssocID="{04AF0752-3EB2-4C21-955D-B80F4FCB4CD8}" presName="sibTrans" presStyleLbl="sibTrans1D1" presStyleIdx="0" presStyleCnt="5"/>
      <dgm:spPr/>
      <dgm:t>
        <a:bodyPr/>
        <a:lstStyle/>
        <a:p>
          <a:endParaRPr lang="fr-FR"/>
        </a:p>
      </dgm:t>
    </dgm:pt>
    <dgm:pt modelId="{2511B684-4641-4C14-9592-2A7CBDEDDBB6}" type="pres">
      <dgm:prSet presAssocID="{A595C87F-200B-4F28-8E6E-7ABE3F389E4C}" presName="node" presStyleLbl="node1" presStyleIdx="1" presStyleCnt="5" custScaleX="130711" custScaleY="12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BCBBD2-8F51-4596-9C5E-47E54CBD574B}" type="pres">
      <dgm:prSet presAssocID="{A595C87F-200B-4F28-8E6E-7ABE3F389E4C}" presName="spNode" presStyleCnt="0"/>
      <dgm:spPr/>
    </dgm:pt>
    <dgm:pt modelId="{29EF39DB-52BA-4991-9399-11203AC833E0}" type="pres">
      <dgm:prSet presAssocID="{D08FA9B2-EDE9-4555-8448-72028CD64548}" presName="sibTrans" presStyleLbl="sibTrans1D1" presStyleIdx="1" presStyleCnt="5"/>
      <dgm:spPr/>
      <dgm:t>
        <a:bodyPr/>
        <a:lstStyle/>
        <a:p>
          <a:endParaRPr lang="fr-FR"/>
        </a:p>
      </dgm:t>
    </dgm:pt>
    <dgm:pt modelId="{98C2187F-9EDC-4CA1-8EE1-D60C4733C45C}" type="pres">
      <dgm:prSet presAssocID="{93D7A375-8A14-4757-BDDB-45EDE67F62C2}" presName="node" presStyleLbl="node1" presStyleIdx="2" presStyleCnt="5" custScaleX="111671" custScaleY="140411" custRadScaleRad="96200" custRadScaleInc="-182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E57229-C4E7-4B74-B069-479733652698}" type="pres">
      <dgm:prSet presAssocID="{93D7A375-8A14-4757-BDDB-45EDE67F62C2}" presName="spNode" presStyleCnt="0"/>
      <dgm:spPr/>
    </dgm:pt>
    <dgm:pt modelId="{9037D09B-F657-4975-A672-B337A0EBB5CA}" type="pres">
      <dgm:prSet presAssocID="{C897D7B0-2A78-4A59-9F2D-07BD4DB2395F}" presName="sibTrans" presStyleLbl="sibTrans1D1" presStyleIdx="2" presStyleCnt="5"/>
      <dgm:spPr/>
      <dgm:t>
        <a:bodyPr/>
        <a:lstStyle/>
        <a:p>
          <a:endParaRPr lang="fr-FR"/>
        </a:p>
      </dgm:t>
    </dgm:pt>
    <dgm:pt modelId="{016D5CDA-7826-40A8-983A-F9CF464F652D}" type="pres">
      <dgm:prSet presAssocID="{3E662453-7E8E-44F7-96CC-69128A423C02}" presName="node" presStyleLbl="node1" presStyleIdx="3" presStyleCnt="5" custScaleX="144921" custScaleY="1404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708260-6250-4294-9DA6-7BAA1F51EA5C}" type="pres">
      <dgm:prSet presAssocID="{3E662453-7E8E-44F7-96CC-69128A423C02}" presName="spNode" presStyleCnt="0"/>
      <dgm:spPr/>
    </dgm:pt>
    <dgm:pt modelId="{892C716A-8329-4ED6-BDF0-700BA8652FE0}" type="pres">
      <dgm:prSet presAssocID="{F3D0CD6A-1F47-4E35-9F2C-7A646E5C6682}" presName="sibTrans" presStyleLbl="sibTrans1D1" presStyleIdx="3" presStyleCnt="5"/>
      <dgm:spPr/>
      <dgm:t>
        <a:bodyPr/>
        <a:lstStyle/>
        <a:p>
          <a:endParaRPr lang="fr-FR"/>
        </a:p>
      </dgm:t>
    </dgm:pt>
    <dgm:pt modelId="{26E08DA1-A90F-42EA-8FC9-D67698649379}" type="pres">
      <dgm:prSet presAssocID="{135C2F89-69C6-4AB0-B292-FE041327FC8E}" presName="node" presStyleLbl="node1" presStyleIdx="4" presStyleCnt="5" custScaleX="150002" custScaleY="124644" custRadScaleRad="131242" custRadScaleInc="-534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FA9134-82F5-418F-A9AF-4C9F940937E8}" type="pres">
      <dgm:prSet presAssocID="{135C2F89-69C6-4AB0-B292-FE041327FC8E}" presName="spNode" presStyleCnt="0"/>
      <dgm:spPr/>
    </dgm:pt>
    <dgm:pt modelId="{C1786AA6-1A57-458A-B388-E37293D71E16}" type="pres">
      <dgm:prSet presAssocID="{91CD311A-7FB4-4E16-9FE9-33CB34B031DF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0814D872-B530-4092-8B32-1B7F5A029996}" srcId="{12D6256E-B6FA-4F72-B86A-F11EB5902618}" destId="{93D7A375-8A14-4757-BDDB-45EDE67F62C2}" srcOrd="2" destOrd="0" parTransId="{5BEE4FC3-BD3F-46B8-8E96-41327F00834B}" sibTransId="{C897D7B0-2A78-4A59-9F2D-07BD4DB2395F}"/>
    <dgm:cxn modelId="{450B0E28-D8A6-4150-ACCF-78440D78CA74}" srcId="{12D6256E-B6FA-4F72-B86A-F11EB5902618}" destId="{3E662453-7E8E-44F7-96CC-69128A423C02}" srcOrd="3" destOrd="0" parTransId="{8CE658F0-2BFE-40E4-A9BF-4EA7A8B8CDA9}" sibTransId="{F3D0CD6A-1F47-4E35-9F2C-7A646E5C6682}"/>
    <dgm:cxn modelId="{4CFAAAB4-CC18-41D6-B3D2-F20C5A6AB977}" type="presOf" srcId="{3E662453-7E8E-44F7-96CC-69128A423C02}" destId="{016D5CDA-7826-40A8-983A-F9CF464F652D}" srcOrd="0" destOrd="0" presId="urn:microsoft.com/office/officeart/2005/8/layout/cycle6"/>
    <dgm:cxn modelId="{E85F3C7C-113B-4F2A-A248-0C68025D5E5C}" type="presOf" srcId="{F3D0CD6A-1F47-4E35-9F2C-7A646E5C6682}" destId="{892C716A-8329-4ED6-BDF0-700BA8652FE0}" srcOrd="0" destOrd="0" presId="urn:microsoft.com/office/officeart/2005/8/layout/cycle6"/>
    <dgm:cxn modelId="{0BEF919B-7176-4AB4-97AD-5E055DF0CE5C}" type="presOf" srcId="{12D6256E-B6FA-4F72-B86A-F11EB5902618}" destId="{B7BE2F76-30F5-4B65-A2B2-A769A6615F3C}" srcOrd="0" destOrd="0" presId="urn:microsoft.com/office/officeart/2005/8/layout/cycle6"/>
    <dgm:cxn modelId="{273E6FCC-1E31-49AC-A08A-7F7EAD9049AC}" type="presOf" srcId="{93D7A375-8A14-4757-BDDB-45EDE67F62C2}" destId="{98C2187F-9EDC-4CA1-8EE1-D60C4733C45C}" srcOrd="0" destOrd="0" presId="urn:microsoft.com/office/officeart/2005/8/layout/cycle6"/>
    <dgm:cxn modelId="{7D49FF4D-DCA7-4148-9540-6CF756DEB087}" srcId="{12D6256E-B6FA-4F72-B86A-F11EB5902618}" destId="{135C2F89-69C6-4AB0-B292-FE041327FC8E}" srcOrd="4" destOrd="0" parTransId="{D909596F-219A-44FD-B301-FA1701B47C55}" sibTransId="{91CD311A-7FB4-4E16-9FE9-33CB34B031DF}"/>
    <dgm:cxn modelId="{74BF0777-71FE-4068-9400-A0D73C00860E}" srcId="{12D6256E-B6FA-4F72-B86A-F11EB5902618}" destId="{A595C87F-200B-4F28-8E6E-7ABE3F389E4C}" srcOrd="1" destOrd="0" parTransId="{0187D1DF-CC98-4713-B582-6A3730033867}" sibTransId="{D08FA9B2-EDE9-4555-8448-72028CD64548}"/>
    <dgm:cxn modelId="{F545FC8D-A845-4C3F-A6CB-4CEF3434A0C4}" type="presOf" srcId="{A595C87F-200B-4F28-8E6E-7ABE3F389E4C}" destId="{2511B684-4641-4C14-9592-2A7CBDEDDBB6}" srcOrd="0" destOrd="0" presId="urn:microsoft.com/office/officeart/2005/8/layout/cycle6"/>
    <dgm:cxn modelId="{35BBE26D-5B8A-45B8-9426-BEAD920FE190}" type="presOf" srcId="{35F4396B-6114-414F-B668-2EA97291EEC9}" destId="{2F4A15ED-9DEB-415C-9F9B-2281FEEDCE69}" srcOrd="0" destOrd="0" presId="urn:microsoft.com/office/officeart/2005/8/layout/cycle6"/>
    <dgm:cxn modelId="{33730EFA-7779-423C-A726-0D9871385C8E}" type="presOf" srcId="{135C2F89-69C6-4AB0-B292-FE041327FC8E}" destId="{26E08DA1-A90F-42EA-8FC9-D67698649379}" srcOrd="0" destOrd="0" presId="urn:microsoft.com/office/officeart/2005/8/layout/cycle6"/>
    <dgm:cxn modelId="{E0323D29-3C6E-4116-9B02-240F8DE33F83}" type="presOf" srcId="{D08FA9B2-EDE9-4555-8448-72028CD64548}" destId="{29EF39DB-52BA-4991-9399-11203AC833E0}" srcOrd="0" destOrd="0" presId="urn:microsoft.com/office/officeart/2005/8/layout/cycle6"/>
    <dgm:cxn modelId="{A6BCD606-760C-4797-B403-CEFC056EE488}" type="presOf" srcId="{04AF0752-3EB2-4C21-955D-B80F4FCB4CD8}" destId="{FFE418E9-BCF7-453B-B67D-6AE179BAAFDF}" srcOrd="0" destOrd="0" presId="urn:microsoft.com/office/officeart/2005/8/layout/cycle6"/>
    <dgm:cxn modelId="{71A46DD4-DCB7-461C-85AD-95CAE13BA14D}" type="presOf" srcId="{91CD311A-7FB4-4E16-9FE9-33CB34B031DF}" destId="{C1786AA6-1A57-458A-B388-E37293D71E16}" srcOrd="0" destOrd="0" presId="urn:microsoft.com/office/officeart/2005/8/layout/cycle6"/>
    <dgm:cxn modelId="{152DD2BF-DC5F-480A-8D8D-172BAA13E4AD}" type="presOf" srcId="{C897D7B0-2A78-4A59-9F2D-07BD4DB2395F}" destId="{9037D09B-F657-4975-A672-B337A0EBB5CA}" srcOrd="0" destOrd="0" presId="urn:microsoft.com/office/officeart/2005/8/layout/cycle6"/>
    <dgm:cxn modelId="{0E104526-59BE-4D5F-B663-16F81656A65E}" srcId="{12D6256E-B6FA-4F72-B86A-F11EB5902618}" destId="{35F4396B-6114-414F-B668-2EA97291EEC9}" srcOrd="0" destOrd="0" parTransId="{BFF36F7F-27A5-463A-B93C-E5590CAFCA79}" sibTransId="{04AF0752-3EB2-4C21-955D-B80F4FCB4CD8}"/>
    <dgm:cxn modelId="{D2C3D693-D33E-4AF3-B9F8-32C71E350BF7}" type="presParOf" srcId="{B7BE2F76-30F5-4B65-A2B2-A769A6615F3C}" destId="{2F4A15ED-9DEB-415C-9F9B-2281FEEDCE69}" srcOrd="0" destOrd="0" presId="urn:microsoft.com/office/officeart/2005/8/layout/cycle6"/>
    <dgm:cxn modelId="{10D1D002-4B55-432A-8112-DE0FA9627B62}" type="presParOf" srcId="{B7BE2F76-30F5-4B65-A2B2-A769A6615F3C}" destId="{7CB75B16-411D-43D1-8A0F-FA1C1857953C}" srcOrd="1" destOrd="0" presId="urn:microsoft.com/office/officeart/2005/8/layout/cycle6"/>
    <dgm:cxn modelId="{E3542788-5730-459E-A01B-9D5BC70A631F}" type="presParOf" srcId="{B7BE2F76-30F5-4B65-A2B2-A769A6615F3C}" destId="{FFE418E9-BCF7-453B-B67D-6AE179BAAFDF}" srcOrd="2" destOrd="0" presId="urn:microsoft.com/office/officeart/2005/8/layout/cycle6"/>
    <dgm:cxn modelId="{6013C3AD-F421-4377-B9E2-93DB85038969}" type="presParOf" srcId="{B7BE2F76-30F5-4B65-A2B2-A769A6615F3C}" destId="{2511B684-4641-4C14-9592-2A7CBDEDDBB6}" srcOrd="3" destOrd="0" presId="urn:microsoft.com/office/officeart/2005/8/layout/cycle6"/>
    <dgm:cxn modelId="{FA751F5D-0E63-4A57-A15E-E35858A1EDC9}" type="presParOf" srcId="{B7BE2F76-30F5-4B65-A2B2-A769A6615F3C}" destId="{64BCBBD2-8F51-4596-9C5E-47E54CBD574B}" srcOrd="4" destOrd="0" presId="urn:microsoft.com/office/officeart/2005/8/layout/cycle6"/>
    <dgm:cxn modelId="{3BD7ED01-F1FA-43E7-A498-02F2650AD0EB}" type="presParOf" srcId="{B7BE2F76-30F5-4B65-A2B2-A769A6615F3C}" destId="{29EF39DB-52BA-4991-9399-11203AC833E0}" srcOrd="5" destOrd="0" presId="urn:microsoft.com/office/officeart/2005/8/layout/cycle6"/>
    <dgm:cxn modelId="{69C39DE0-32C4-4CCF-9911-44A3EB12C89E}" type="presParOf" srcId="{B7BE2F76-30F5-4B65-A2B2-A769A6615F3C}" destId="{98C2187F-9EDC-4CA1-8EE1-D60C4733C45C}" srcOrd="6" destOrd="0" presId="urn:microsoft.com/office/officeart/2005/8/layout/cycle6"/>
    <dgm:cxn modelId="{D53726FF-9CF9-459B-A0DB-209AB01A209D}" type="presParOf" srcId="{B7BE2F76-30F5-4B65-A2B2-A769A6615F3C}" destId="{7FE57229-C4E7-4B74-B069-479733652698}" srcOrd="7" destOrd="0" presId="urn:microsoft.com/office/officeart/2005/8/layout/cycle6"/>
    <dgm:cxn modelId="{23CB8391-915A-4143-8660-4D8987999CBD}" type="presParOf" srcId="{B7BE2F76-30F5-4B65-A2B2-A769A6615F3C}" destId="{9037D09B-F657-4975-A672-B337A0EBB5CA}" srcOrd="8" destOrd="0" presId="urn:microsoft.com/office/officeart/2005/8/layout/cycle6"/>
    <dgm:cxn modelId="{7F7B547D-882E-47EC-BC17-A49D828070E1}" type="presParOf" srcId="{B7BE2F76-30F5-4B65-A2B2-A769A6615F3C}" destId="{016D5CDA-7826-40A8-983A-F9CF464F652D}" srcOrd="9" destOrd="0" presId="urn:microsoft.com/office/officeart/2005/8/layout/cycle6"/>
    <dgm:cxn modelId="{6CC48037-1C5B-4DE7-8CC2-C66287C06B03}" type="presParOf" srcId="{B7BE2F76-30F5-4B65-A2B2-A769A6615F3C}" destId="{D7708260-6250-4294-9DA6-7BAA1F51EA5C}" srcOrd="10" destOrd="0" presId="urn:microsoft.com/office/officeart/2005/8/layout/cycle6"/>
    <dgm:cxn modelId="{2D669752-2E06-45FA-8063-FA56D9DC2198}" type="presParOf" srcId="{B7BE2F76-30F5-4B65-A2B2-A769A6615F3C}" destId="{892C716A-8329-4ED6-BDF0-700BA8652FE0}" srcOrd="11" destOrd="0" presId="urn:microsoft.com/office/officeart/2005/8/layout/cycle6"/>
    <dgm:cxn modelId="{25C43417-868E-41F7-BB6A-DA88287322D2}" type="presParOf" srcId="{B7BE2F76-30F5-4B65-A2B2-A769A6615F3C}" destId="{26E08DA1-A90F-42EA-8FC9-D67698649379}" srcOrd="12" destOrd="0" presId="urn:microsoft.com/office/officeart/2005/8/layout/cycle6"/>
    <dgm:cxn modelId="{156F31BD-AB6A-471A-8412-808B899DCCB6}" type="presParOf" srcId="{B7BE2F76-30F5-4B65-A2B2-A769A6615F3C}" destId="{36FA9134-82F5-418F-A9AF-4C9F940937E8}" srcOrd="13" destOrd="0" presId="urn:microsoft.com/office/officeart/2005/8/layout/cycle6"/>
    <dgm:cxn modelId="{BFE4AA3C-EA29-44BD-AB23-CB6EF4E82511}" type="presParOf" srcId="{B7BE2F76-30F5-4B65-A2B2-A769A6615F3C}" destId="{C1786AA6-1A57-458A-B388-E37293D71E1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A15ED-9DEB-415C-9F9B-2281FEEDCE69}">
      <dsp:nvSpPr>
        <dsp:cNvPr id="0" name=""/>
        <dsp:cNvSpPr/>
      </dsp:nvSpPr>
      <dsp:spPr>
        <a:xfrm>
          <a:off x="2529322" y="-165803"/>
          <a:ext cx="2365217" cy="14152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AFOM /  Faiblesses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du territoire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Situation critique sur les équipements et les services</a:t>
          </a:r>
          <a:endParaRPr lang="fr-FR" sz="1400" kern="1200" dirty="0"/>
        </a:p>
      </dsp:txBody>
      <dsp:txXfrm>
        <a:off x="2598408" y="-96717"/>
        <a:ext cx="2227045" cy="1277066"/>
      </dsp:txXfrm>
    </dsp:sp>
    <dsp:sp modelId="{FFE418E9-BCF7-453B-B67D-6AE179BAAFDF}">
      <dsp:nvSpPr>
        <dsp:cNvPr id="0" name=""/>
        <dsp:cNvSpPr/>
      </dsp:nvSpPr>
      <dsp:spPr>
        <a:xfrm>
          <a:off x="1678982" y="541815"/>
          <a:ext cx="4065897" cy="4065897"/>
        </a:xfrm>
        <a:custGeom>
          <a:avLst/>
          <a:gdLst/>
          <a:ahLst/>
          <a:cxnLst/>
          <a:rect l="0" t="0" r="0" b="0"/>
          <a:pathLst>
            <a:path>
              <a:moveTo>
                <a:pt x="3220295" y="382770"/>
              </a:moveTo>
              <a:arcTo wR="2032948" hR="2032948" stAng="18344161" swAng="969720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1B684-4641-4C14-9592-2A7CBDEDDBB6}">
      <dsp:nvSpPr>
        <dsp:cNvPr id="0" name=""/>
        <dsp:cNvSpPr/>
      </dsp:nvSpPr>
      <dsp:spPr>
        <a:xfrm>
          <a:off x="4621868" y="1324900"/>
          <a:ext cx="2047023" cy="12432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Besoins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L’accessibilité de la population </a:t>
          </a:r>
          <a:r>
            <a:rPr lang="fr-FR" sz="1400" kern="1200" smtClean="0"/>
            <a:t>aux infrastructures </a:t>
          </a:r>
          <a:r>
            <a:rPr lang="fr-FR" sz="1400" kern="1200" dirty="0" smtClean="0"/>
            <a:t>et services</a:t>
          </a:r>
          <a:endParaRPr lang="fr-FR" sz="1400" kern="1200" dirty="0"/>
        </a:p>
      </dsp:txBody>
      <dsp:txXfrm>
        <a:off x="4682561" y="1385593"/>
        <a:ext cx="1925637" cy="1121911"/>
      </dsp:txXfrm>
    </dsp:sp>
    <dsp:sp modelId="{29EF39DB-52BA-4991-9399-11203AC833E0}">
      <dsp:nvSpPr>
        <dsp:cNvPr id="0" name=""/>
        <dsp:cNvSpPr/>
      </dsp:nvSpPr>
      <dsp:spPr>
        <a:xfrm>
          <a:off x="1687671" y="347374"/>
          <a:ext cx="4065897" cy="4065897"/>
        </a:xfrm>
        <a:custGeom>
          <a:avLst/>
          <a:gdLst/>
          <a:ahLst/>
          <a:cxnLst/>
          <a:rect l="0" t="0" r="0" b="0"/>
          <a:pathLst>
            <a:path>
              <a:moveTo>
                <a:pt x="4056426" y="2228955"/>
              </a:moveTo>
              <a:arcTo wR="2032948" hR="2032948" stAng="331966" swAng="1363403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2187F-9EDC-4CA1-8EE1-D60C4733C45C}">
      <dsp:nvSpPr>
        <dsp:cNvPr id="0" name=""/>
        <dsp:cNvSpPr/>
      </dsp:nvSpPr>
      <dsp:spPr>
        <a:xfrm>
          <a:off x="4104459" y="3349939"/>
          <a:ext cx="1748844" cy="14293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Objectifs  stratégiques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Améliorer les conditions d’accès aux services et infrastructures</a:t>
          </a:r>
        </a:p>
      </dsp:txBody>
      <dsp:txXfrm>
        <a:off x="4174232" y="3419712"/>
        <a:ext cx="1609298" cy="1289760"/>
      </dsp:txXfrm>
    </dsp:sp>
    <dsp:sp modelId="{9037D09B-F657-4975-A672-B337A0EBB5CA}">
      <dsp:nvSpPr>
        <dsp:cNvPr id="0" name=""/>
        <dsp:cNvSpPr/>
      </dsp:nvSpPr>
      <dsp:spPr>
        <a:xfrm>
          <a:off x="1343231" y="559692"/>
          <a:ext cx="4065897" cy="4065897"/>
        </a:xfrm>
        <a:custGeom>
          <a:avLst/>
          <a:gdLst/>
          <a:ahLst/>
          <a:cxnLst/>
          <a:rect l="0" t="0" r="0" b="0"/>
          <a:pathLst>
            <a:path>
              <a:moveTo>
                <a:pt x="2756862" y="3932641"/>
              </a:moveTo>
              <a:arcTo wR="2032948" hR="2032948" stAng="4148383" swAng="776240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D5CDA-7826-40A8-983A-F9CF464F652D}">
      <dsp:nvSpPr>
        <dsp:cNvPr id="0" name=""/>
        <dsp:cNvSpPr/>
      </dsp:nvSpPr>
      <dsp:spPr>
        <a:xfrm>
          <a:off x="1382213" y="3504801"/>
          <a:ext cx="2269562" cy="14293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Question évaluative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Dans quelle mesure, le programme a permis d’améliorer l’accessibilité aux services et infrastructures</a:t>
          </a:r>
          <a:endParaRPr lang="fr-FR" sz="1400" kern="1200" dirty="0"/>
        </a:p>
      </dsp:txBody>
      <dsp:txXfrm>
        <a:off x="1451986" y="3574574"/>
        <a:ext cx="2130016" cy="1289760"/>
      </dsp:txXfrm>
    </dsp:sp>
    <dsp:sp modelId="{892C716A-8329-4ED6-BDF0-700BA8652FE0}">
      <dsp:nvSpPr>
        <dsp:cNvPr id="0" name=""/>
        <dsp:cNvSpPr/>
      </dsp:nvSpPr>
      <dsp:spPr>
        <a:xfrm>
          <a:off x="711565" y="-379294"/>
          <a:ext cx="4065897" cy="4065897"/>
        </a:xfrm>
        <a:custGeom>
          <a:avLst/>
          <a:gdLst/>
          <a:ahLst/>
          <a:cxnLst/>
          <a:rect l="0" t="0" r="0" b="0"/>
          <a:pathLst>
            <a:path>
              <a:moveTo>
                <a:pt x="1184529" y="3880397"/>
              </a:moveTo>
              <a:arcTo wR="2032948" hR="2032948" stAng="6879984" swAng="1487933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08DA1-A90F-42EA-8FC9-D67698649379}">
      <dsp:nvSpPr>
        <dsp:cNvPr id="0" name=""/>
        <dsp:cNvSpPr/>
      </dsp:nvSpPr>
      <dsp:spPr>
        <a:xfrm>
          <a:off x="0" y="1699298"/>
          <a:ext cx="2349134" cy="12688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Apports de l ’évaluation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Connaissance des effets du programme sur les infrastructures et services</a:t>
          </a:r>
          <a:endParaRPr lang="fr-FR" sz="1400" kern="1200" dirty="0"/>
        </a:p>
      </dsp:txBody>
      <dsp:txXfrm>
        <a:off x="61938" y="1761236"/>
        <a:ext cx="2225258" cy="1144930"/>
      </dsp:txXfrm>
    </dsp:sp>
    <dsp:sp modelId="{C1786AA6-1A57-458A-B388-E37293D71E16}">
      <dsp:nvSpPr>
        <dsp:cNvPr id="0" name=""/>
        <dsp:cNvSpPr/>
      </dsp:nvSpPr>
      <dsp:spPr>
        <a:xfrm>
          <a:off x="918514" y="876875"/>
          <a:ext cx="4065897" cy="4065897"/>
        </a:xfrm>
        <a:custGeom>
          <a:avLst/>
          <a:gdLst/>
          <a:ahLst/>
          <a:cxnLst/>
          <a:rect l="0" t="0" r="0" b="0"/>
          <a:pathLst>
            <a:path>
              <a:moveTo>
                <a:pt x="408310" y="810888"/>
              </a:moveTo>
              <a:arcTo wR="2032948" hR="2032948" stAng="13017039" swAng="2439540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5" y="1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r">
              <a:defRPr sz="1200"/>
            </a:lvl1pPr>
          </a:lstStyle>
          <a:p>
            <a:fld id="{507322F9-D254-4C06-AE16-ABBA63E3EEA9}" type="datetimeFigureOut">
              <a:rPr lang="fr-FR" smtClean="0"/>
              <a:pPr/>
              <a:t>13/06/2014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5" y="9429306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 anchor="b"/>
          <a:lstStyle>
            <a:lvl1pPr algn="r">
              <a:defRPr sz="1200"/>
            </a:lvl1pPr>
          </a:lstStyle>
          <a:p>
            <a:fld id="{B07B7D70-C298-4952-9BA8-BE7C6B08BE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01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AB97F632-33AC-4BBB-8EB6-86B65E88E729}" type="datetimeFigureOut">
              <a:rPr lang="fr-FR" smtClean="0"/>
              <a:pPr/>
              <a:t>13/06/2014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4" tIns="47777" rIns="95554" bIns="4777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8DCC8ACC-A62C-4C92-BC8B-248ED3E27C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74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9pPr>
          </a:lstStyle>
          <a:p>
            <a:fld id="{8C30225A-98FF-479E-9F66-E57D6E6432AC}" type="slidenum">
              <a:rPr lang="fr-FR" altLang="fr-FR" sz="1200">
                <a:latin typeface="Arial" charset="0"/>
              </a:rPr>
              <a:pPr/>
              <a:t>38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9pPr>
          </a:lstStyle>
          <a:p>
            <a:fld id="{8C30225A-98FF-479E-9F66-E57D6E6432AC}" type="slidenum">
              <a:rPr lang="fr-FR" altLang="fr-FR" sz="1200">
                <a:latin typeface="Arial" charset="0"/>
              </a:rPr>
              <a:pPr/>
              <a:t>39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9F730-CD63-4091-A629-223E494CBFB1}" type="datetime1">
              <a:rPr lang="fr-FR" smtClean="0"/>
              <a:t>13/06/2014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54CC2B-C7F9-4D08-B80C-424F36C585B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AEAA-630D-4061-B735-88A8E691F95B}" type="datetime1">
              <a:rPr lang="fr-FR" smtClean="0"/>
              <a:t>13/06/2014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44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33C2-C2CD-4F07-8B52-2C155FC18591}" type="datetime1">
              <a:rPr lang="fr-FR" smtClean="0"/>
              <a:t>13/06/2014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41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2BE1-9A28-4063-A3F3-76F9BB7AE811}" type="datetime1">
              <a:rPr lang="fr-FR" smtClean="0"/>
              <a:t>13/06/2014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32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1CB1-0856-4ED1-80C8-2747B7E2A758}" type="datetime1">
              <a:rPr lang="fr-FR" smtClean="0"/>
              <a:t>13/06/2014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8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B2D6-B93E-4A7D-82AB-AD2EB4B52544}" type="datetime1">
              <a:rPr lang="fr-FR" smtClean="0"/>
              <a:t>13/06/2014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36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D856-E14D-4B65-86F8-0E74F488D50C}" type="datetime1">
              <a:rPr lang="fr-FR" smtClean="0"/>
              <a:t>13/06/2014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94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7D37-0C8E-4697-9768-86071E17E5E1}" type="datetime1">
              <a:rPr lang="fr-FR" smtClean="0"/>
              <a:t>13/06/2014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72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63CE-964A-4CA1-BE26-F645FFD7F30F}" type="datetime1">
              <a:rPr lang="fr-FR" smtClean="0"/>
              <a:t>13/06/2014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90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FD4E-1978-4A20-AB05-85F0BCB43550}" type="datetime1">
              <a:rPr lang="fr-FR" smtClean="0"/>
              <a:t>13/06/2014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2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D0DF-4133-4095-8E1D-B4CE570D6E77}" type="datetime1">
              <a:rPr lang="fr-FR" smtClean="0"/>
              <a:t>13/06/2014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22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88E62DE-5F6A-4D5C-8485-A08C9B10F1C2}" type="datetime1">
              <a:rPr lang="fr-FR" smtClean="0"/>
              <a:t>13/06/2014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454CC2B-C7F9-4D08-B80C-424F36C58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39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cid:4845ad6f98ec513496c6f9a6f6def5408f76df70@zimbra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emf"/><Relationship Id="rId4" Type="http://schemas.openxmlformats.org/officeDocument/2006/relationships/image" Target="../media/image3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Document_Microsoft_Word_97_-_20031.doc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agriculture/rurdev/eval/wp-leader_en.pdf" TargetMode="External"/><Relationship Id="rId2" Type="http://schemas.openxmlformats.org/officeDocument/2006/relationships/hyperlink" Target="http://enrd.ec.europa.eu/app_templates/enrd_assets/pdf/evaluation/EP_Guidelines_Draft_March201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rd.ec.europa.eu/leader/leader/leader-tool-kit/the-strategy-design-and-implementation/the-strategy-implementation/en/how-to-carry-out-a-self-evaluation_en.cf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1988839"/>
            <a:ext cx="7851648" cy="166762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b="1" dirty="0" smtClean="0"/>
              <a:t>FORMATION À L’ÉLABORATION DES STRATÉGIES TERRITORIALES </a:t>
            </a:r>
            <a:br>
              <a:rPr lang="fr-FR" sz="3600" b="1" dirty="0" smtClean="0"/>
            </a:br>
            <a:r>
              <a:rPr lang="fr-FR" sz="3600" b="1" dirty="0" smtClean="0"/>
              <a:t>DANS LE CADRE DU DLAL</a:t>
            </a:r>
            <a:endParaRPr lang="fr-FR" sz="3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06009" y="9043392"/>
            <a:ext cx="7851648" cy="2592288"/>
          </a:xfrm>
        </p:spPr>
        <p:txBody>
          <a:bodyPr>
            <a:normAutofit lnSpcReduction="10000"/>
          </a:bodyPr>
          <a:lstStyle/>
          <a:p>
            <a:pPr algn="r"/>
            <a:endParaRPr lang="fr-FR" b="1" dirty="0" smtClean="0"/>
          </a:p>
          <a:p>
            <a:pPr algn="r"/>
            <a:r>
              <a:rPr lang="fr-FR" sz="2400" b="1" dirty="0" smtClean="0"/>
              <a:t>INDL</a:t>
            </a:r>
          </a:p>
          <a:p>
            <a:pPr algn="r"/>
            <a:r>
              <a:rPr lang="fr-FR" sz="2400" b="1" dirty="0" smtClean="0"/>
              <a:t>MATI</a:t>
            </a:r>
            <a:endParaRPr lang="fr-FR" sz="2400" dirty="0" smtClean="0"/>
          </a:p>
          <a:p>
            <a:pPr algn="r"/>
            <a:r>
              <a:rPr lang="fr-FR" sz="2400" b="1" dirty="0" smtClean="0"/>
              <a:t>IRSTEA (UMR METAFORT)</a:t>
            </a:r>
          </a:p>
          <a:p>
            <a:pPr algn="r"/>
            <a:r>
              <a:rPr lang="fr-FR" sz="2400" b="1" dirty="0" err="1" smtClean="0"/>
              <a:t>AgroSup</a:t>
            </a:r>
            <a:r>
              <a:rPr lang="fr-FR" sz="2400" b="1" dirty="0" smtClean="0"/>
              <a:t> Dijon – CESAER </a:t>
            </a:r>
          </a:p>
          <a:p>
            <a:pPr algn="r"/>
            <a:r>
              <a:rPr lang="fr-FR" sz="2400" b="1" dirty="0" smtClean="0"/>
              <a:t>Eurêka 21</a:t>
            </a:r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3074" name="Picture 2" descr="Irst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49" y="5010084"/>
            <a:ext cx="95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grosup DIj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993723"/>
            <a:ext cx="32194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urêka 21, blog des bonnes pratiques européennes de développement durable et de coopération territori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230"/>
            <a:ext cx="9144000" cy="9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11" y="5008929"/>
            <a:ext cx="1972083" cy="962025"/>
          </a:xfrm>
          <a:prstGeom prst="rect">
            <a:avLst/>
          </a:prstGeom>
        </p:spPr>
      </p:pic>
      <p:pic>
        <p:nvPicPr>
          <p:cNvPr id="12" name="Image 11" descr="cid:4845ad6f98ec513496c6f9a6f6def5408f76df70@zimbra"/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1744" y="5012772"/>
            <a:ext cx="2710496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/>
          <a:srcRect r="781" b="1383"/>
          <a:stretch/>
        </p:blipFill>
        <p:spPr>
          <a:xfrm>
            <a:off x="191042" y="190672"/>
            <a:ext cx="5390608" cy="1387073"/>
          </a:xfrm>
          <a:prstGeom prst="rect">
            <a:avLst/>
          </a:prstGeom>
        </p:spPr>
      </p:pic>
      <p:pic>
        <p:nvPicPr>
          <p:cNvPr id="4" name="Picture 2" descr="http://www.lacse.fr/wps/wcm/connect/7deb498043904c6e904ab2a313e467a8/Actu-CGET.png?MOD=AJPERES&amp;CACHEID=7deb498043904c6e904ab2a313e467a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 b="11040"/>
          <a:stretch/>
        </p:blipFill>
        <p:spPr bwMode="auto">
          <a:xfrm>
            <a:off x="5868491" y="185380"/>
            <a:ext cx="2616948" cy="13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0"/>
          <a:srcRect b="2441"/>
          <a:stretch/>
        </p:blipFill>
        <p:spPr>
          <a:xfrm>
            <a:off x="1778095" y="234607"/>
            <a:ext cx="3062887" cy="1343138"/>
          </a:xfrm>
          <a:prstGeom prst="rect">
            <a:avLst/>
          </a:prstGeom>
        </p:spPr>
      </p:pic>
      <p:pic>
        <p:nvPicPr>
          <p:cNvPr id="14" name="Picture 4" descr="http://www.sauvonslesabeilles.com/images/logo-minist%C3%A8re-agricultur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73" y="185380"/>
            <a:ext cx="1344128" cy="13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ccue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99" y="198707"/>
            <a:ext cx="1828589" cy="137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685800" y="3808862"/>
            <a:ext cx="7851648" cy="1161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MODULE 3 : PREVOIR L’EVALUATION</a:t>
            </a:r>
            <a:endParaRPr lang="fr-FR" sz="3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9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827584" y="624110"/>
            <a:ext cx="7416823" cy="128089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/>
              <a:t>Introduction : pourquoi évaluer ? </a:t>
            </a:r>
            <a:r>
              <a:rPr lang="fr-FR" sz="3200" b="1" dirty="0" smtClean="0"/>
              <a:t>(8)</a:t>
            </a: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 smtClean="0"/>
              <a:t>Plan du module </a:t>
            </a:r>
            <a:endParaRPr lang="fr-FR" sz="3200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57251" y="2492896"/>
            <a:ext cx="7404653" cy="4038600"/>
          </a:xfrm>
        </p:spPr>
        <p:txBody>
          <a:bodyPr>
            <a:normAutofit/>
          </a:bodyPr>
          <a:lstStyle/>
          <a:p>
            <a:pPr marL="662940" lvl="1" indent="-45720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Concepts clés de l’évaluation</a:t>
            </a:r>
          </a:p>
          <a:p>
            <a:pPr marL="662940" lvl="1" indent="-457200">
              <a:buFont typeface="+mj-lt"/>
              <a:buAutoNum type="arabicPeriod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662940" lvl="1" indent="-45720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Organiser l’évaluation </a:t>
            </a:r>
          </a:p>
          <a:p>
            <a:pPr marL="662940" lvl="1" indent="-457200">
              <a:buFont typeface="+mj-lt"/>
              <a:buAutoNum type="arabicPeriod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662940" lvl="1" indent="-45720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Conduire l’évaluation ( phases )</a:t>
            </a:r>
          </a:p>
          <a:p>
            <a:pPr marL="662940" lvl="1" indent="-457200">
              <a:buFont typeface="+mj-lt"/>
              <a:buAutoNum type="arabicPeriod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662940" lvl="1" indent="-45720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Diffusion et valorisation de l’évaluation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5740" lvl="1" indent="0">
              <a:buNone/>
            </a:pPr>
            <a:endParaRPr lang="fr-FR" sz="4000" dirty="0" smtClean="0"/>
          </a:p>
          <a:p>
            <a:pPr marL="205740" lvl="1" indent="0">
              <a:buNone/>
            </a:pPr>
            <a:r>
              <a:rPr lang="fr-FR" sz="4000" b="1" dirty="0" smtClean="0"/>
              <a:t>1. Concepts clés de l’évaluation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5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Quelques repères historiques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3" cy="5184576"/>
          </a:xfrm>
        </p:spPr>
        <p:txBody>
          <a:bodyPr>
            <a:noAutofit/>
          </a:bodyPr>
          <a:lstStyle/>
          <a:p>
            <a:pPr marL="266700" indent="-231775"/>
            <a:r>
              <a:rPr lang="fr-FR" sz="2400" dirty="0">
                <a:solidFill>
                  <a:schemeClr val="tx1"/>
                </a:solidFill>
              </a:rPr>
              <a:t>Déclaration des droits de l’homme et du citoyen </a:t>
            </a:r>
            <a:r>
              <a:rPr lang="fr-FR" sz="2400" dirty="0" smtClean="0">
                <a:solidFill>
                  <a:schemeClr val="tx1"/>
                </a:solidFill>
              </a:rPr>
              <a:t>26 </a:t>
            </a:r>
            <a:r>
              <a:rPr lang="fr-FR" sz="2400" dirty="0">
                <a:solidFill>
                  <a:schemeClr val="tx1"/>
                </a:solidFill>
              </a:rPr>
              <a:t>août 1789 (</a:t>
            </a:r>
            <a:r>
              <a:rPr lang="fr-FR" sz="2400" dirty="0" smtClean="0">
                <a:solidFill>
                  <a:schemeClr val="tx1"/>
                </a:solidFill>
              </a:rPr>
              <a:t>article 15)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« La </a:t>
            </a:r>
            <a:r>
              <a:rPr lang="fr-FR" sz="2400" dirty="0">
                <a:solidFill>
                  <a:schemeClr val="tx1"/>
                </a:solidFill>
              </a:rPr>
              <a:t>société a le droit de demander compte a tout agent public de son administration »</a:t>
            </a:r>
          </a:p>
          <a:p>
            <a:pPr marL="266700" indent="-231775"/>
            <a:r>
              <a:rPr lang="en-GB" sz="2400" b="1" dirty="0">
                <a:solidFill>
                  <a:schemeClr val="tx1"/>
                </a:solidFill>
              </a:rPr>
              <a:t> </a:t>
            </a:r>
            <a:r>
              <a:rPr lang="fr-FR" sz="2400" dirty="0">
                <a:solidFill>
                  <a:schemeClr val="tx1"/>
                </a:solidFill>
              </a:rPr>
              <a:t>Des origines </a:t>
            </a:r>
            <a:r>
              <a:rPr lang="fr-FR" sz="2400" dirty="0" smtClean="0">
                <a:solidFill>
                  <a:schemeClr val="tx1"/>
                </a:solidFill>
              </a:rPr>
              <a:t>anglo-saxonnes</a:t>
            </a:r>
            <a:endParaRPr lang="fr-FR" sz="2400" dirty="0">
              <a:solidFill>
                <a:schemeClr val="tx1"/>
              </a:solidFill>
            </a:endParaRPr>
          </a:p>
          <a:p>
            <a:pPr marL="266700" indent="-231775"/>
            <a:r>
              <a:rPr lang="fr-FR" sz="2400" dirty="0">
                <a:solidFill>
                  <a:schemeClr val="tx1"/>
                </a:solidFill>
              </a:rPr>
              <a:t>Des applications en France dans les années 70, dans le cadre de la Rationalisation des Choix budgétaires</a:t>
            </a:r>
          </a:p>
          <a:p>
            <a:pPr marL="266700" indent="-231775"/>
            <a:r>
              <a:rPr lang="fr-FR" sz="2400" dirty="0">
                <a:solidFill>
                  <a:schemeClr val="tx1"/>
                </a:solidFill>
              </a:rPr>
              <a:t>Années 90 : </a:t>
            </a:r>
            <a:r>
              <a:rPr lang="fr-FR" sz="2400" dirty="0" smtClean="0">
                <a:solidFill>
                  <a:schemeClr val="tx1"/>
                </a:solidFill>
              </a:rPr>
              <a:t>développement, institutionnalisation et intégration progressive au pilotage des politiques publiques</a:t>
            </a:r>
            <a:endParaRPr lang="fr-FR" sz="2400" dirty="0">
              <a:solidFill>
                <a:schemeClr val="tx1"/>
              </a:solidFill>
            </a:endParaRPr>
          </a:p>
          <a:p>
            <a:pPr marL="714375" lvl="1" indent="-2667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Procédures nationales : décret </a:t>
            </a:r>
            <a:r>
              <a:rPr lang="fr-FR" sz="2000" dirty="0" smtClean="0">
                <a:solidFill>
                  <a:schemeClr val="tx1"/>
                </a:solidFill>
              </a:rPr>
              <a:t>Rocard (1990), </a:t>
            </a:r>
            <a:r>
              <a:rPr lang="fr-FR" sz="2000" dirty="0">
                <a:solidFill>
                  <a:schemeClr val="tx1"/>
                </a:solidFill>
              </a:rPr>
              <a:t>puis décret </a:t>
            </a:r>
            <a:r>
              <a:rPr lang="fr-FR" sz="2000" dirty="0" smtClean="0">
                <a:solidFill>
                  <a:schemeClr val="tx1"/>
                </a:solidFill>
              </a:rPr>
              <a:t>1998</a:t>
            </a:r>
            <a:endParaRPr lang="fr-FR" sz="2000" dirty="0">
              <a:solidFill>
                <a:schemeClr val="tx1"/>
              </a:solidFill>
            </a:endParaRPr>
          </a:p>
          <a:p>
            <a:pPr marL="714375" lvl="1" indent="-2667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Exigences européennes croissantes 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(évaluation désormais </a:t>
            </a:r>
            <a:r>
              <a:rPr lang="fr-FR" sz="2000" dirty="0" smtClean="0">
                <a:solidFill>
                  <a:schemeClr val="tx1"/>
                </a:solidFill>
              </a:rPr>
              <a:t>systématique) </a:t>
            </a:r>
            <a:endParaRPr lang="fr-FR" sz="2000" dirty="0">
              <a:solidFill>
                <a:schemeClr val="tx1"/>
              </a:solidFill>
            </a:endParaRPr>
          </a:p>
          <a:p>
            <a:pPr marL="714375" lvl="1" indent="-2667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Initiatives régionales ou départementales, 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en accompagnement de la </a:t>
            </a:r>
            <a:r>
              <a:rPr lang="fr-FR" sz="2000" dirty="0" smtClean="0">
                <a:solidFill>
                  <a:schemeClr val="tx1"/>
                </a:solidFill>
              </a:rPr>
              <a:t>décentralisation</a:t>
            </a:r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Des définitions </a:t>
            </a:r>
            <a:r>
              <a:rPr lang="fr-FR" sz="3200" b="1" dirty="0"/>
              <a:t>multiples </a:t>
            </a:r>
            <a:r>
              <a:rPr lang="fr-FR" sz="3200" b="1" dirty="0" smtClean="0"/>
              <a:t>de l’évaluation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3" cy="5184576"/>
          </a:xfrm>
        </p:spPr>
        <p:txBody>
          <a:bodyPr>
            <a:noAutofit/>
          </a:bodyPr>
          <a:lstStyle/>
          <a:p>
            <a:pPr>
              <a:lnSpc>
                <a:spcPct val="86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86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chemeClr val="tx1"/>
                </a:solidFill>
                <a:cs typeface="Times New Roman" pitchFamily="18" charset="0"/>
              </a:rPr>
              <a:t>« </a:t>
            </a:r>
            <a:r>
              <a:rPr lang="en-GB" sz="2400" dirty="0">
                <a:solidFill>
                  <a:schemeClr val="tx1"/>
                </a:solidFill>
                <a:cs typeface="Times New Roman" pitchFamily="18" charset="0"/>
              </a:rPr>
              <a:t>Evaluer, c’est mesurer les effets propres sur la base d’informations structurées et organisées » </a:t>
            </a:r>
            <a:br>
              <a:rPr lang="en-GB" sz="2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GB" sz="2400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GB" sz="2400" i="1" dirty="0" err="1" smtClean="0">
                <a:solidFill>
                  <a:schemeClr val="tx1"/>
                </a:solidFill>
                <a:cs typeface="Times New Roman" pitchFamily="18" charset="0"/>
              </a:rPr>
              <a:t>Deleau</a:t>
            </a:r>
            <a:r>
              <a:rPr lang="en-GB" sz="24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2400" i="1" dirty="0">
                <a:solidFill>
                  <a:schemeClr val="tx1"/>
                </a:solidFill>
                <a:cs typeface="Times New Roman" pitchFamily="18" charset="0"/>
              </a:rPr>
              <a:t>1985 / la mesure des effets </a:t>
            </a:r>
            <a:r>
              <a:rPr lang="en-GB" sz="2400" i="1" dirty="0" smtClean="0">
                <a:solidFill>
                  <a:schemeClr val="tx1"/>
                </a:solidFill>
                <a:cs typeface="Times New Roman" pitchFamily="18" charset="0"/>
              </a:rPr>
              <a:t>propres</a:t>
            </a:r>
          </a:p>
          <a:p>
            <a:pPr>
              <a:lnSpc>
                <a:spcPct val="86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86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chemeClr val="tx1"/>
                </a:solidFill>
                <a:cs typeface="Times New Roman" pitchFamily="18" charset="0"/>
              </a:rPr>
              <a:t>« </a:t>
            </a:r>
            <a:r>
              <a:rPr lang="en-GB" sz="2400" dirty="0">
                <a:solidFill>
                  <a:schemeClr val="tx1"/>
                </a:solidFill>
                <a:cs typeface="Times New Roman" pitchFamily="18" charset="0"/>
              </a:rPr>
              <a:t>Evaluer, c’est émettre un jugement de valeur » </a:t>
            </a:r>
            <a:br>
              <a:rPr lang="en-GB" sz="2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GB" sz="2400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GB" sz="2400" i="1" dirty="0" err="1" smtClean="0">
                <a:solidFill>
                  <a:schemeClr val="tx1"/>
                </a:solidFill>
                <a:cs typeface="Times New Roman" pitchFamily="18" charset="0"/>
              </a:rPr>
              <a:t>Viveret</a:t>
            </a:r>
            <a:r>
              <a:rPr lang="en-GB" sz="2400" i="1" dirty="0">
                <a:solidFill>
                  <a:schemeClr val="tx1"/>
                </a:solidFill>
                <a:cs typeface="Times New Roman" pitchFamily="18" charset="0"/>
              </a:rPr>
              <a:t>, 1989 / importance du </a:t>
            </a:r>
            <a:r>
              <a:rPr lang="en-GB" sz="2400" i="1" dirty="0" smtClean="0">
                <a:solidFill>
                  <a:schemeClr val="tx1"/>
                </a:solidFill>
                <a:cs typeface="Times New Roman" pitchFamily="18" charset="0"/>
              </a:rPr>
              <a:t>référentiel</a:t>
            </a:r>
          </a:p>
          <a:p>
            <a:pPr>
              <a:lnSpc>
                <a:spcPct val="86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" indent="0">
              <a:lnSpc>
                <a:spcPct val="86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2400" dirty="0">
                <a:solidFill>
                  <a:schemeClr val="tx1"/>
                </a:solidFill>
              </a:rPr>
              <a:t>« L’évaluation d’une politique publique a pour objet d’apprécier l’efficacité de cette politique en comparant ses résultats aux objectifs assignés et aux moyens mis en œuvre » </a:t>
            </a: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	</a:t>
            </a:r>
            <a:r>
              <a:rPr lang="fr-FR" sz="2400" i="1" dirty="0" smtClean="0">
                <a:solidFill>
                  <a:schemeClr val="tx1"/>
                </a:solidFill>
              </a:rPr>
              <a:t>Décret </a:t>
            </a:r>
            <a:r>
              <a:rPr lang="fr-FR" sz="2400" i="1" dirty="0">
                <a:solidFill>
                  <a:schemeClr val="tx1"/>
                </a:solidFill>
              </a:rPr>
              <a:t>du </a:t>
            </a:r>
            <a:r>
              <a:rPr lang="fr-FR" sz="2400" i="1" dirty="0" smtClean="0">
                <a:solidFill>
                  <a:schemeClr val="tx1"/>
                </a:solidFill>
              </a:rPr>
              <a:t>18/11/98.</a:t>
            </a:r>
            <a:endParaRPr lang="fr-FR" sz="2400" i="1" dirty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1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Les fonctions de l’évaluation (1)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18457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fr-FR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fr-FR" b="1" dirty="0" smtClean="0">
                <a:solidFill>
                  <a:schemeClr val="tx1"/>
                </a:solidFill>
              </a:rPr>
              <a:t>L’évaluation, </a:t>
            </a:r>
            <a:r>
              <a:rPr lang="fr-FR" b="1" dirty="0">
                <a:solidFill>
                  <a:schemeClr val="tx1"/>
                </a:solidFill>
              </a:rPr>
              <a:t>c’est 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tx1"/>
                </a:solidFill>
              </a:rPr>
              <a:t>c</a:t>
            </a:r>
            <a:r>
              <a:rPr lang="fr-FR" b="1" dirty="0" smtClean="0">
                <a:solidFill>
                  <a:schemeClr val="tx1"/>
                </a:solidFill>
              </a:rPr>
              <a:t>omprendre </a:t>
            </a:r>
            <a:r>
              <a:rPr lang="fr-FR" b="1" dirty="0">
                <a:solidFill>
                  <a:schemeClr val="tx1"/>
                </a:solidFill>
              </a:rPr>
              <a:t>(que s’est-il passé ?) </a:t>
            </a:r>
            <a:r>
              <a:rPr lang="fr-FR" dirty="0">
                <a:solidFill>
                  <a:schemeClr val="tx1"/>
                </a:solidFill>
              </a:rPr>
              <a:t>: comprendre les logiques de l’intervention : qu’avons-nous voulu faire ? Contribuer au débat sur l’utilité de l’intervention</a:t>
            </a:r>
            <a:r>
              <a:rPr lang="fr-FR" dirty="0" smtClean="0">
                <a:solidFill>
                  <a:schemeClr val="tx1"/>
                </a:solidFill>
              </a:rPr>
              <a:t>,</a:t>
            </a:r>
          </a:p>
          <a:p>
            <a:pPr>
              <a:buFont typeface="Arial" pitchFamily="34" charset="0"/>
              <a:buChar char="•"/>
              <a:defRPr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tx1"/>
                </a:solidFill>
              </a:rPr>
              <a:t>j</a:t>
            </a:r>
            <a:r>
              <a:rPr lang="fr-FR" b="1" dirty="0" smtClean="0">
                <a:solidFill>
                  <a:schemeClr val="tx1"/>
                </a:solidFill>
              </a:rPr>
              <a:t>uger </a:t>
            </a:r>
            <a:r>
              <a:rPr lang="fr-FR" b="1" dirty="0">
                <a:solidFill>
                  <a:schemeClr val="tx1"/>
                </a:solidFill>
              </a:rPr>
              <a:t>(a-t-on bien fait ?) </a:t>
            </a:r>
            <a:r>
              <a:rPr lang="fr-FR" dirty="0">
                <a:solidFill>
                  <a:schemeClr val="tx1"/>
                </a:solidFill>
              </a:rPr>
              <a:t>: porter un jugement « objectif » sur les impacts et effets (directs, indirects, organisationnels</a:t>
            </a:r>
            <a:r>
              <a:rPr lang="fr-FR" dirty="0" smtClean="0">
                <a:solidFill>
                  <a:schemeClr val="tx1"/>
                </a:solidFill>
              </a:rPr>
              <a:t>),</a:t>
            </a:r>
          </a:p>
          <a:p>
            <a:pPr>
              <a:buFont typeface="Arial" pitchFamily="34" charset="0"/>
              <a:buChar char="•"/>
              <a:defRPr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tx1"/>
                </a:solidFill>
              </a:rPr>
              <a:t>a</a:t>
            </a:r>
            <a:r>
              <a:rPr lang="fr-FR" b="1" dirty="0" smtClean="0">
                <a:solidFill>
                  <a:schemeClr val="tx1"/>
                </a:solidFill>
              </a:rPr>
              <a:t>méliorer (comment </a:t>
            </a:r>
            <a:r>
              <a:rPr lang="fr-FR" b="1" dirty="0">
                <a:solidFill>
                  <a:schemeClr val="tx1"/>
                </a:solidFill>
              </a:rPr>
              <a:t>faire mieux ?) </a:t>
            </a:r>
            <a:r>
              <a:rPr lang="fr-FR" dirty="0">
                <a:solidFill>
                  <a:schemeClr val="tx1"/>
                </a:solidFill>
              </a:rPr>
              <a:t>: contribuer à améliorer le contenu et/ou les modalités de mise en œuvre</a:t>
            </a:r>
          </a:p>
          <a:p>
            <a:pPr marL="3429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34290" indent="0">
              <a:lnSpc>
                <a:spcPct val="86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marL="34290" indent="0">
              <a:lnSpc>
                <a:spcPct val="86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fr-FR" dirty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7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Les fonctions de l’évaluation (1)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184576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Des </a:t>
            </a:r>
            <a:r>
              <a:rPr lang="fr-FR" b="1" dirty="0">
                <a:solidFill>
                  <a:schemeClr val="tx1"/>
                </a:solidFill>
              </a:rPr>
              <a:t>objectifs </a:t>
            </a:r>
            <a:r>
              <a:rPr lang="fr-FR" b="1" dirty="0" smtClean="0">
                <a:solidFill>
                  <a:schemeClr val="tx1"/>
                </a:solidFill>
              </a:rPr>
              <a:t>de </a:t>
            </a:r>
            <a:r>
              <a:rPr lang="fr-FR" b="1" dirty="0">
                <a:solidFill>
                  <a:schemeClr val="tx1"/>
                </a:solidFill>
              </a:rPr>
              <a:t>l’évaluation dans le règlement 1305 </a:t>
            </a:r>
            <a:r>
              <a:rPr lang="fr-FR" dirty="0">
                <a:solidFill>
                  <a:schemeClr val="tx1"/>
                </a:solidFill>
              </a:rPr>
              <a:t>en phase avec ces </a:t>
            </a:r>
            <a:r>
              <a:rPr lang="fr-FR" dirty="0" smtClean="0">
                <a:solidFill>
                  <a:schemeClr val="tx1"/>
                </a:solidFill>
              </a:rPr>
              <a:t>fonctions (art. 68) 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pPr marL="361950" indent="-233363">
              <a:buNone/>
            </a:pPr>
            <a:r>
              <a:rPr lang="fr-FR" dirty="0" smtClean="0">
                <a:solidFill>
                  <a:schemeClr val="tx1"/>
                </a:solidFill>
              </a:rPr>
              <a:t>a</a:t>
            </a:r>
            <a:r>
              <a:rPr lang="fr-FR" dirty="0">
                <a:solidFill>
                  <a:schemeClr val="tx1"/>
                </a:solidFill>
              </a:rPr>
              <a:t>) démontrer les progrès et les réalisations de la politique de développement rural et d'évaluer l'impact, l'efficacité, l'efficience et la pertinence des interventions de la politique de développement </a:t>
            </a:r>
            <a:r>
              <a:rPr lang="fr-FR" dirty="0" smtClean="0">
                <a:solidFill>
                  <a:schemeClr val="tx1"/>
                </a:solidFill>
              </a:rPr>
              <a:t>rural ; </a:t>
            </a:r>
            <a:endParaRPr lang="fr-FR" dirty="0">
              <a:solidFill>
                <a:schemeClr val="tx1"/>
              </a:solidFill>
            </a:endParaRPr>
          </a:p>
          <a:p>
            <a:pPr marL="361950" indent="-233363">
              <a:buNone/>
            </a:pPr>
            <a:r>
              <a:rPr lang="fr-FR" dirty="0">
                <a:solidFill>
                  <a:schemeClr val="tx1"/>
                </a:solidFill>
              </a:rPr>
              <a:t>b) contribuer à mieux cibler le soutien au développement </a:t>
            </a:r>
            <a:r>
              <a:rPr lang="fr-FR" dirty="0" smtClean="0">
                <a:solidFill>
                  <a:schemeClr val="tx1"/>
                </a:solidFill>
              </a:rPr>
              <a:t>rural ; </a:t>
            </a:r>
            <a:endParaRPr lang="fr-FR" dirty="0">
              <a:solidFill>
                <a:schemeClr val="tx1"/>
              </a:solidFill>
            </a:endParaRPr>
          </a:p>
          <a:p>
            <a:pPr marL="361950" indent="-233363">
              <a:buNone/>
            </a:pPr>
            <a:r>
              <a:rPr lang="fr-FR" dirty="0">
                <a:solidFill>
                  <a:schemeClr val="tx1"/>
                </a:solidFill>
              </a:rPr>
              <a:t>c) apporter un soutien à un processus d'apprentissage commun relatif au suivi et à </a:t>
            </a:r>
            <a:r>
              <a:rPr lang="fr-FR" dirty="0" smtClean="0">
                <a:solidFill>
                  <a:schemeClr val="tx1"/>
                </a:solidFill>
              </a:rPr>
              <a:t>l'évaluation ».</a:t>
            </a:r>
          </a:p>
          <a:p>
            <a:pPr marL="361950" indent="-233363">
              <a:buNone/>
            </a:pPr>
            <a:endParaRPr lang="fr-FR" b="1" dirty="0" smtClean="0">
              <a:solidFill>
                <a:schemeClr val="tx1"/>
              </a:solidFill>
            </a:endParaRPr>
          </a:p>
          <a:p>
            <a:pPr marL="361950" indent="-233363">
              <a:buNone/>
            </a:pPr>
            <a:r>
              <a:rPr lang="fr-FR" b="1" dirty="0" smtClean="0">
                <a:solidFill>
                  <a:schemeClr val="tx1"/>
                </a:solidFill>
              </a:rPr>
              <a:t>Des attendus de l’évaluation des projets Leader centrés :</a:t>
            </a:r>
          </a:p>
          <a:p>
            <a:pPr marL="471487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Sur les effets d’apprentissage</a:t>
            </a:r>
          </a:p>
          <a:p>
            <a:pPr marL="471487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La mobilisation des acteurs et l’appropriation de la stratégie</a:t>
            </a:r>
          </a:p>
          <a:p>
            <a:pPr marL="361950" indent="-233363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34290" indent="0">
              <a:lnSpc>
                <a:spcPct val="86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marL="34290" indent="0">
              <a:lnSpc>
                <a:spcPct val="86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fr-FR" dirty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3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Le positionnement de l’évaluation</a:t>
            </a:r>
            <a:endParaRPr lang="fr-FR" sz="3200" b="1" dirty="0"/>
          </a:p>
        </p:txBody>
      </p: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539750" y="2160588"/>
            <a:ext cx="7807325" cy="3779837"/>
            <a:chOff x="539750" y="2160588"/>
            <a:chExt cx="7807325" cy="3779837"/>
          </a:xfrm>
        </p:grpSpPr>
        <p:sp>
          <p:nvSpPr>
            <p:cNvPr id="6" name="Line 1028"/>
            <p:cNvSpPr>
              <a:spLocks noChangeShapeType="1"/>
            </p:cNvSpPr>
            <p:nvPr/>
          </p:nvSpPr>
          <p:spPr bwMode="auto">
            <a:xfrm>
              <a:off x="4191000" y="2667000"/>
              <a:ext cx="1588" cy="27003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auto">
            <a:xfrm>
              <a:off x="1981200" y="3962400"/>
              <a:ext cx="4859338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AutoShape 1030"/>
            <p:cNvSpPr>
              <a:spLocks noChangeArrowheads="1"/>
            </p:cNvSpPr>
            <p:nvPr/>
          </p:nvSpPr>
          <p:spPr bwMode="auto">
            <a:xfrm>
              <a:off x="539750" y="3240088"/>
              <a:ext cx="1619250" cy="1439862"/>
            </a:xfrm>
            <a:prstGeom prst="roundRect">
              <a:avLst>
                <a:gd name="adj" fmla="val 125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/>
            <a:p>
              <a:pPr>
                <a:spcAft>
                  <a:spcPts val="85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 b="1" i="1">
                  <a:solidFill>
                    <a:srgbClr val="000000"/>
                  </a:solidFill>
                  <a:latin typeface="Calibri" pitchFamily="34" charset="0"/>
                </a:rPr>
                <a:t>Comprendre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600">
                  <a:solidFill>
                    <a:srgbClr val="000000"/>
                  </a:solidFill>
                  <a:latin typeface="Calibri" pitchFamily="34" charset="0"/>
                </a:rPr>
                <a:t> Référence 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600">
                  <a:solidFill>
                    <a:srgbClr val="000000"/>
                  </a:solidFill>
                  <a:latin typeface="Calibri" pitchFamily="34" charset="0"/>
                </a:rPr>
                <a:t>aux objectifs 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600">
                  <a:solidFill>
                    <a:srgbClr val="000000"/>
                  </a:solidFill>
                  <a:latin typeface="Calibri" pitchFamily="34" charset="0"/>
                </a:rPr>
                <a:t>à atteindre</a:t>
              </a:r>
            </a:p>
          </p:txBody>
        </p:sp>
        <p:sp>
          <p:nvSpPr>
            <p:cNvPr id="9" name="AutoShape 1031"/>
            <p:cNvSpPr>
              <a:spLocks noChangeArrowheads="1"/>
            </p:cNvSpPr>
            <p:nvPr/>
          </p:nvSpPr>
          <p:spPr bwMode="auto">
            <a:xfrm>
              <a:off x="6934200" y="3276600"/>
              <a:ext cx="1412875" cy="1439863"/>
            </a:xfrm>
            <a:prstGeom prst="roundRect">
              <a:avLst>
                <a:gd name="adj" fmla="val 144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/>
            <a:p>
              <a:pPr>
                <a:spcAft>
                  <a:spcPts val="85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 b="1" i="1">
                  <a:solidFill>
                    <a:srgbClr val="000000"/>
                  </a:solidFill>
                  <a:latin typeface="Calibri" pitchFamily="34" charset="0"/>
                </a:rPr>
                <a:t>Contrôler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500">
                  <a:solidFill>
                    <a:srgbClr val="000000"/>
                  </a:solidFill>
                  <a:latin typeface="Calibri" pitchFamily="34" charset="0"/>
                </a:rPr>
                <a:t>Référence 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500">
                  <a:solidFill>
                    <a:srgbClr val="000000"/>
                  </a:solidFill>
                  <a:latin typeface="Calibri" pitchFamily="34" charset="0"/>
                </a:rPr>
                <a:t>aux normes 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500">
                  <a:solidFill>
                    <a:srgbClr val="000000"/>
                  </a:solidFill>
                  <a:latin typeface="Calibri" pitchFamily="34" charset="0"/>
                </a:rPr>
                <a:t>à respecter</a:t>
              </a:r>
            </a:p>
          </p:txBody>
        </p:sp>
        <p:sp>
          <p:nvSpPr>
            <p:cNvPr id="10" name="AutoShape 1032"/>
            <p:cNvSpPr>
              <a:spLocks noChangeArrowheads="1"/>
            </p:cNvSpPr>
            <p:nvPr/>
          </p:nvSpPr>
          <p:spPr bwMode="auto">
            <a:xfrm>
              <a:off x="3060700" y="2160588"/>
              <a:ext cx="2159000" cy="539750"/>
            </a:xfrm>
            <a:prstGeom prst="roundRect">
              <a:avLst>
                <a:gd name="adj" fmla="val 292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b="1" i="1">
                  <a:solidFill>
                    <a:srgbClr val="000000"/>
                  </a:solidFill>
                  <a:latin typeface="Calibri" pitchFamily="34" charset="0"/>
                </a:rPr>
                <a:t>Porter un jugement</a:t>
              </a:r>
            </a:p>
          </p:txBody>
        </p:sp>
        <p:sp>
          <p:nvSpPr>
            <p:cNvPr id="11" name="AutoShape 1033"/>
            <p:cNvSpPr>
              <a:spLocks noChangeArrowheads="1"/>
            </p:cNvSpPr>
            <p:nvPr/>
          </p:nvSpPr>
          <p:spPr bwMode="auto">
            <a:xfrm>
              <a:off x="3600450" y="5400675"/>
              <a:ext cx="1439863" cy="539750"/>
            </a:xfrm>
            <a:prstGeom prst="roundRect">
              <a:avLst>
                <a:gd name="adj" fmla="val 292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 b="1" i="1">
                  <a:solidFill>
                    <a:srgbClr val="000000"/>
                  </a:solidFill>
                  <a:latin typeface="Calibri" pitchFamily="34" charset="0"/>
                </a:rPr>
                <a:t>Conseiller</a:t>
              </a:r>
            </a:p>
          </p:txBody>
        </p:sp>
        <p:sp>
          <p:nvSpPr>
            <p:cNvPr id="12" name="AutoShape 1034"/>
            <p:cNvSpPr>
              <a:spLocks noChangeArrowheads="1"/>
            </p:cNvSpPr>
            <p:nvPr/>
          </p:nvSpPr>
          <p:spPr bwMode="auto">
            <a:xfrm>
              <a:off x="2339975" y="3060700"/>
              <a:ext cx="1439863" cy="360363"/>
            </a:xfrm>
            <a:prstGeom prst="roundRect">
              <a:avLst>
                <a:gd name="adj" fmla="val 440"/>
              </a:avLst>
            </a:prstGeom>
            <a:solidFill>
              <a:schemeClr val="accent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 b="1">
                  <a:solidFill>
                    <a:srgbClr val="000000"/>
                  </a:solidFill>
                  <a:latin typeface="Calibri" pitchFamily="34" charset="0"/>
                </a:rPr>
                <a:t>Évaluation</a:t>
              </a:r>
            </a:p>
          </p:txBody>
        </p:sp>
        <p:sp>
          <p:nvSpPr>
            <p:cNvPr id="13" name="AutoShape 1035"/>
            <p:cNvSpPr>
              <a:spLocks noChangeArrowheads="1"/>
            </p:cNvSpPr>
            <p:nvPr/>
          </p:nvSpPr>
          <p:spPr bwMode="auto">
            <a:xfrm>
              <a:off x="4679950" y="3060700"/>
              <a:ext cx="1619250" cy="360363"/>
            </a:xfrm>
            <a:prstGeom prst="roundRect">
              <a:avLst>
                <a:gd name="adj" fmla="val 440"/>
              </a:avLst>
            </a:prstGeom>
            <a:solidFill>
              <a:schemeClr val="accent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 b="1">
                  <a:solidFill>
                    <a:srgbClr val="000000"/>
                  </a:solidFill>
                  <a:latin typeface="Calibri" pitchFamily="34" charset="0"/>
                </a:rPr>
                <a:t>Contrôle</a:t>
              </a:r>
            </a:p>
          </p:txBody>
        </p:sp>
        <p:sp>
          <p:nvSpPr>
            <p:cNvPr id="14" name="AutoShape 1036"/>
            <p:cNvSpPr>
              <a:spLocks noChangeArrowheads="1"/>
            </p:cNvSpPr>
            <p:nvPr/>
          </p:nvSpPr>
          <p:spPr bwMode="auto">
            <a:xfrm>
              <a:off x="2339975" y="4500563"/>
              <a:ext cx="1439863" cy="360362"/>
            </a:xfrm>
            <a:prstGeom prst="roundRect">
              <a:avLst>
                <a:gd name="adj" fmla="val 440"/>
              </a:avLst>
            </a:prstGeom>
            <a:solidFill>
              <a:schemeClr val="accent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 b="1">
                  <a:solidFill>
                    <a:srgbClr val="000000"/>
                  </a:solidFill>
                  <a:latin typeface="Calibri" pitchFamily="34" charset="0"/>
                </a:rPr>
                <a:t>Suivi</a:t>
              </a:r>
            </a:p>
          </p:txBody>
        </p:sp>
        <p:sp>
          <p:nvSpPr>
            <p:cNvPr id="15" name="AutoShape 1037"/>
            <p:cNvSpPr>
              <a:spLocks noChangeArrowheads="1"/>
            </p:cNvSpPr>
            <p:nvPr/>
          </p:nvSpPr>
          <p:spPr bwMode="auto">
            <a:xfrm>
              <a:off x="4859338" y="4500563"/>
              <a:ext cx="1439862" cy="360362"/>
            </a:xfrm>
            <a:prstGeom prst="roundRect">
              <a:avLst>
                <a:gd name="adj" fmla="val 440"/>
              </a:avLst>
            </a:prstGeom>
            <a:solidFill>
              <a:schemeClr val="accent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 b="1">
                  <a:solidFill>
                    <a:srgbClr val="000000"/>
                  </a:solidFill>
                  <a:latin typeface="Calibri" pitchFamily="34" charset="0"/>
                </a:rPr>
                <a:t>Audit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64635" y="501317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= vérifier </a:t>
            </a:r>
            <a:r>
              <a:rPr lang="fr-FR" dirty="0"/>
              <a:t>la bonne gestion et mesurer l’état d’avancement d'une action, d'un programme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579269" y="1700808"/>
            <a:ext cx="2767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= vérifier </a:t>
            </a:r>
            <a:r>
              <a:rPr lang="fr-FR" dirty="0"/>
              <a:t>la conformité du programme réalisé/prévisionnel, le respect des normes</a:t>
            </a:r>
          </a:p>
        </p:txBody>
      </p:sp>
      <p:sp>
        <p:nvSpPr>
          <p:cNvPr id="19" name="ZoneTexte 18"/>
          <p:cNvSpPr txBox="1"/>
          <p:nvPr/>
        </p:nvSpPr>
        <p:spPr>
          <a:xfrm flipH="1">
            <a:off x="5364088" y="502039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= contrôler </a:t>
            </a:r>
            <a:r>
              <a:rPr lang="fr-FR" dirty="0"/>
              <a:t>la régularité et l’efficacité  et faire des propositions d’amélioration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64635" y="1307415"/>
            <a:ext cx="2523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 comprendre </a:t>
            </a:r>
            <a:r>
              <a:rPr lang="fr-FR" dirty="0"/>
              <a:t>et juger sur la base de l’analyse des résultats, des effets, de la mise en </a:t>
            </a:r>
            <a:r>
              <a:rPr lang="fr-FR" dirty="0" smtClean="0"/>
              <a:t>œuvre, </a:t>
            </a:r>
            <a:r>
              <a:rPr lang="fr-FR" dirty="0"/>
              <a:t>des objectifs et formulation de recommandations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Politique, programme, projet</a:t>
            </a:r>
            <a:endParaRPr lang="fr-FR" sz="3200" b="1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3" cy="5328592"/>
          </a:xfrm>
        </p:spPr>
        <p:txBody>
          <a:bodyPr>
            <a:normAutofit/>
          </a:bodyPr>
          <a:lstStyle/>
          <a:p>
            <a:endParaRPr lang="fr-FR" sz="1800" dirty="0">
              <a:solidFill>
                <a:schemeClr val="tx1"/>
              </a:solidFill>
            </a:endParaRPr>
          </a:p>
          <a:p>
            <a:pPr marL="266700" indent="-231775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Evaluation </a:t>
            </a:r>
            <a:r>
              <a:rPr lang="fr-FR" sz="2400" b="1" dirty="0">
                <a:solidFill>
                  <a:schemeClr val="tx1"/>
                </a:solidFill>
              </a:rPr>
              <a:t>d’une politique </a:t>
            </a:r>
            <a:r>
              <a:rPr lang="fr-FR" sz="2400" dirty="0">
                <a:solidFill>
                  <a:schemeClr val="tx1"/>
                </a:solidFill>
              </a:rPr>
              <a:t>: ensemble complexe de programmes,  de procédures et de régulations  concourant à un même objectif </a:t>
            </a:r>
            <a:r>
              <a:rPr lang="fr-FR" sz="2400" dirty="0" smtClean="0">
                <a:solidFill>
                  <a:schemeClr val="tx1"/>
                </a:solidFill>
              </a:rPr>
              <a:t>général</a:t>
            </a:r>
          </a:p>
          <a:p>
            <a:pPr marL="266700" indent="-231775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	Ex : politique de l’emploi, politique de l’eau</a:t>
            </a:r>
          </a:p>
          <a:p>
            <a:pPr marL="266700" indent="-231775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marL="266700" indent="-231775"/>
            <a:r>
              <a:rPr lang="fr-FR" sz="2400" dirty="0">
                <a:solidFill>
                  <a:schemeClr val="tx1"/>
                </a:solidFill>
              </a:rPr>
              <a:t>Evaluation </a:t>
            </a:r>
            <a:r>
              <a:rPr lang="fr-FR" sz="2400" b="1" dirty="0">
                <a:solidFill>
                  <a:schemeClr val="tx1"/>
                </a:solidFill>
              </a:rPr>
              <a:t>de programme ou de projet  </a:t>
            </a:r>
            <a:r>
              <a:rPr lang="fr-FR" sz="2400" dirty="0">
                <a:solidFill>
                  <a:schemeClr val="tx1"/>
                </a:solidFill>
              </a:rPr>
              <a:t>: 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628650" lvl="1" indent="-26670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/>
                </a:solidFill>
              </a:rPr>
              <a:t>séquence </a:t>
            </a:r>
            <a:r>
              <a:rPr lang="fr-FR" sz="2400" dirty="0">
                <a:solidFill>
                  <a:schemeClr val="tx1"/>
                </a:solidFill>
              </a:rPr>
              <a:t>d’action limitée dans le temps</a:t>
            </a:r>
          </a:p>
          <a:p>
            <a:pPr marL="628650" lvl="1" indent="-2667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définit précisément dans ses moyens et ses objectifs opératoires </a:t>
            </a:r>
          </a:p>
          <a:p>
            <a:pPr marL="628650" lvl="1" indent="-26670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/>
                </a:solidFill>
              </a:rPr>
              <a:t>application </a:t>
            </a:r>
            <a:r>
              <a:rPr lang="fr-FR" sz="2400" dirty="0">
                <a:solidFill>
                  <a:schemeClr val="tx1"/>
                </a:solidFill>
              </a:rPr>
              <a:t>locale de mesures de politiques plus </a:t>
            </a:r>
            <a:r>
              <a:rPr lang="fr-FR" sz="2400" dirty="0" smtClean="0">
                <a:solidFill>
                  <a:schemeClr val="tx1"/>
                </a:solidFill>
              </a:rPr>
              <a:t>générales</a:t>
            </a:r>
            <a:endParaRPr lang="fr-FR" sz="2400" dirty="0">
              <a:solidFill>
                <a:schemeClr val="tx1"/>
              </a:solidFill>
            </a:endParaRPr>
          </a:p>
          <a:p>
            <a:pPr marL="628650" lvl="1" indent="-26670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	Ex : Contrat de projet Etat-Région</a:t>
            </a:r>
          </a:p>
          <a:p>
            <a:pPr marL="628650" lvl="1" indent="-266700">
              <a:buNone/>
            </a:pPr>
            <a:r>
              <a:rPr lang="fr-FR" sz="2400" dirty="0">
                <a:solidFill>
                  <a:schemeClr val="tx1"/>
                </a:solidFill>
              </a:rPr>
              <a:t>	</a:t>
            </a:r>
            <a:r>
              <a:rPr lang="fr-FR" sz="2400" dirty="0" smtClean="0">
                <a:solidFill>
                  <a:schemeClr val="tx1"/>
                </a:solidFill>
              </a:rPr>
              <a:t>        Contrat de Pays, convention Leader</a:t>
            </a:r>
            <a:endParaRPr lang="fr-FR" sz="2400" dirty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9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Les temps de l’évaluation</a:t>
            </a:r>
            <a:endParaRPr lang="fr-FR" sz="3200" b="1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3" cy="5328592"/>
          </a:xfrm>
        </p:spPr>
        <p:txBody>
          <a:bodyPr>
            <a:normAutofit/>
          </a:bodyPr>
          <a:lstStyle/>
          <a:p>
            <a:endParaRPr lang="fr-FR" sz="1800" dirty="0"/>
          </a:p>
          <a:p>
            <a:endParaRPr lang="fr-FR" b="1" dirty="0" smtClean="0"/>
          </a:p>
        </p:txBody>
      </p:sp>
      <p:sp>
        <p:nvSpPr>
          <p:cNvPr id="22" name="Line 2"/>
          <p:cNvSpPr>
            <a:spLocks noChangeShapeType="1"/>
          </p:cNvSpPr>
          <p:nvPr/>
        </p:nvSpPr>
        <p:spPr bwMode="auto">
          <a:xfrm>
            <a:off x="2362200" y="4935538"/>
            <a:ext cx="3962400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286000" y="4430713"/>
            <a:ext cx="2155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Action publique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1676400" y="2514600"/>
            <a:ext cx="1588" cy="1905000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6324600" y="2514600"/>
            <a:ext cx="1588" cy="1905000"/>
          </a:xfrm>
          <a:prstGeom prst="line">
            <a:avLst/>
          </a:prstGeom>
          <a:noFill/>
          <a:ln w="19080">
            <a:solidFill>
              <a:srgbClr val="BBE0E3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7391400" y="2514600"/>
            <a:ext cx="1588" cy="1905000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4953000" y="2514600"/>
            <a:ext cx="1588" cy="1905000"/>
          </a:xfrm>
          <a:prstGeom prst="line">
            <a:avLst/>
          </a:prstGeom>
          <a:noFill/>
          <a:ln w="19080">
            <a:solidFill>
              <a:srgbClr val="BBE0E3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2971800" y="2819400"/>
            <a:ext cx="1828800" cy="1828800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2362200" y="5424488"/>
            <a:ext cx="3962400" cy="1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 rot="16200000">
            <a:off x="884238" y="2786062"/>
            <a:ext cx="11303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Ex-ante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 rot="16200000">
            <a:off x="6599238" y="2773362"/>
            <a:ext cx="11303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Ex-post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 rot="16200000">
            <a:off x="5625306" y="2683669"/>
            <a:ext cx="9445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Finale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 rot="16200000">
            <a:off x="3813175" y="3043238"/>
            <a:ext cx="18256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Intermédiaire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276475" y="5400675"/>
            <a:ext cx="41529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Suivi en continu + évaluation régulière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 rot="2700000">
            <a:off x="3172619" y="3159919"/>
            <a:ext cx="13192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In-itinere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2043113" y="4768850"/>
            <a:ext cx="3397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t0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6288088" y="4768850"/>
            <a:ext cx="3397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t1</a:t>
            </a: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2362200" y="5348288"/>
            <a:ext cx="3962400" cy="1587"/>
          </a:xfrm>
          <a:prstGeom prst="line">
            <a:avLst/>
          </a:prstGeom>
          <a:noFill/>
          <a:ln w="19080">
            <a:solidFill>
              <a:srgbClr val="000000"/>
            </a:solidFill>
            <a:prstDash val="lgDashDotDot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1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L’évaluation et cycle de programme</a:t>
            </a:r>
            <a:endParaRPr lang="fr-FR" sz="3200" b="1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961681208"/>
              </p:ext>
            </p:extLst>
          </p:nvPr>
        </p:nvGraphicFramePr>
        <p:xfrm>
          <a:off x="971600" y="1397000"/>
          <a:ext cx="727280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347864" y="6376460"/>
            <a:ext cx="546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Source : traduit Guideline </a:t>
            </a:r>
            <a:r>
              <a:rPr lang="en-US" sz="1400" dirty="0" smtClean="0"/>
              <a:t>Evaluation Planof </a:t>
            </a:r>
            <a:r>
              <a:rPr lang="en-US" sz="1400" dirty="0"/>
              <a:t>2014-2020 </a:t>
            </a:r>
            <a:r>
              <a:rPr lang="en-US" sz="1400" dirty="0" smtClean="0"/>
              <a:t>RDPS, May 2014</a:t>
            </a:r>
            <a:endParaRPr lang="fr-FR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8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Module 1 : </a:t>
            </a:r>
            <a:r>
              <a:rPr lang="fr-FR" sz="4400" dirty="0" smtClean="0">
                <a:ea typeface="Times New Roman"/>
                <a:cs typeface="Verdana"/>
              </a:rPr>
              <a:t>PREPARER L’EVALUATION</a:t>
            </a:r>
            <a:endParaRPr lang="fr-FR" sz="4400" dirty="0">
              <a:ea typeface="Times New Roman"/>
              <a:cs typeface="Verdana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2800" dirty="0" smtClean="0"/>
              <a:t>Dominique </a:t>
            </a:r>
            <a:r>
              <a:rPr lang="fr-FR" sz="2800" dirty="0" err="1" smtClean="0"/>
              <a:t>Vollet</a:t>
            </a:r>
            <a:r>
              <a:rPr lang="fr-FR" sz="2800" dirty="0" smtClean="0"/>
              <a:t>, </a:t>
            </a:r>
            <a:r>
              <a:rPr lang="fr-FR" sz="2800" dirty="0" err="1" smtClean="0"/>
              <a:t>Irstea</a:t>
            </a:r>
            <a:r>
              <a:rPr lang="fr-FR" sz="2800" dirty="0" smtClean="0"/>
              <a:t> Clermont-Ferrand</a:t>
            </a:r>
          </a:p>
          <a:p>
            <a:r>
              <a:rPr lang="fr-FR" sz="2800" dirty="0" smtClean="0"/>
              <a:t>Denis </a:t>
            </a:r>
            <a:r>
              <a:rPr lang="fr-FR" sz="2800" dirty="0" err="1" smtClean="0"/>
              <a:t>Lépicier</a:t>
            </a:r>
            <a:r>
              <a:rPr lang="fr-FR" sz="2800" dirty="0" smtClean="0"/>
              <a:t>, </a:t>
            </a:r>
            <a:r>
              <a:rPr lang="fr-FR" sz="2800" dirty="0" err="1" smtClean="0"/>
              <a:t>AgroSup</a:t>
            </a:r>
            <a:r>
              <a:rPr lang="fr-FR" sz="2800" dirty="0" smtClean="0"/>
              <a:t> Dijon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2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Les critères de l’évaluation</a:t>
            </a:r>
            <a:endParaRPr lang="fr-FR" sz="3200" b="1" dirty="0"/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471488" y="3092450"/>
            <a:ext cx="8153400" cy="1588"/>
          </a:xfrm>
          <a:prstGeom prst="line">
            <a:avLst/>
          </a:prstGeom>
          <a:noFill/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>
            <a:off x="471488" y="4235450"/>
            <a:ext cx="8153400" cy="1588"/>
          </a:xfrm>
          <a:prstGeom prst="line">
            <a:avLst/>
          </a:prstGeom>
          <a:noFill/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 rot="16200000">
            <a:off x="207963" y="2314576"/>
            <a:ext cx="10128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Rockwell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ockwell" pitchFamily="16" charset="0"/>
              </a:rPr>
              <a:t>SOCIETE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 rot="16200000">
            <a:off x="188914" y="3355975"/>
            <a:ext cx="1295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Rockwell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ockwell" pitchFamily="16" charset="0"/>
              </a:rPr>
              <a:t>ACTIONS </a:t>
            </a:r>
          </a:p>
          <a:p>
            <a:pPr algn="ctr">
              <a:lnSpc>
                <a:spcPct val="100000"/>
              </a:lnSpc>
              <a:buFont typeface="Rockwell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ockwell" pitchFamily="16" charset="0"/>
              </a:rPr>
              <a:t>PUBLIQUES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 rot="16200000">
            <a:off x="-33337" y="5014913"/>
            <a:ext cx="14954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Rockwell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ockwell" pitchFamily="16" charset="0"/>
              </a:rPr>
              <a:t>EVALUATION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1163638" y="2101850"/>
            <a:ext cx="1444625" cy="8239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ENJEUX</a:t>
            </a:r>
          </a:p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PUBLICS</a:t>
            </a:r>
          </a:p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PROBLEMES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6797676" y="2085975"/>
            <a:ext cx="1670050" cy="8239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EVOLUTIONS</a:t>
            </a:r>
          </a:p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DE LA REALITE</a:t>
            </a:r>
          </a:p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SOCIALE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2060576" y="3244850"/>
            <a:ext cx="971550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Objectifs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275013" y="3473450"/>
            <a:ext cx="889000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Moyens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4414838" y="3702050"/>
            <a:ext cx="1289050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Réalisations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6049963" y="3473450"/>
            <a:ext cx="1028700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Résultats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7128766" y="3244850"/>
            <a:ext cx="901507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Impacts</a:t>
            </a:r>
          </a:p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Effets</a:t>
            </a: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759076" y="4387850"/>
            <a:ext cx="1049337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Cohérence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interne</a:t>
            </a: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3829051" y="2451100"/>
            <a:ext cx="190658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Atteinte des objectifs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3752851" y="2146300"/>
            <a:ext cx="217328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Evolution de la situation</a:t>
            </a: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4221163" y="5041900"/>
            <a:ext cx="96996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Efficacité</a:t>
            </a: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4132263" y="4432300"/>
            <a:ext cx="1016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Efficience</a:t>
            </a: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1389063" y="4387850"/>
            <a:ext cx="103663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Pertinence</a:t>
            </a:r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>
            <a:off x="3044826" y="3549650"/>
            <a:ext cx="228600" cy="1588"/>
          </a:xfrm>
          <a:prstGeom prst="line">
            <a:avLst/>
          </a:prstGeom>
          <a:noFill/>
          <a:ln w="19080">
            <a:solidFill>
              <a:srgbClr val="8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>
            <a:off x="4187826" y="3778250"/>
            <a:ext cx="228600" cy="1588"/>
          </a:xfrm>
          <a:prstGeom prst="line">
            <a:avLst/>
          </a:prstGeom>
          <a:noFill/>
          <a:ln w="19080">
            <a:solidFill>
              <a:srgbClr val="8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9" name="Line 23"/>
          <p:cNvSpPr>
            <a:spLocks noChangeShapeType="1"/>
          </p:cNvSpPr>
          <p:nvPr/>
        </p:nvSpPr>
        <p:spPr bwMode="auto">
          <a:xfrm>
            <a:off x="5711826" y="3778250"/>
            <a:ext cx="228600" cy="1588"/>
          </a:xfrm>
          <a:prstGeom prst="line">
            <a:avLst/>
          </a:prstGeom>
          <a:noFill/>
          <a:ln w="19080">
            <a:solidFill>
              <a:srgbClr val="8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0" name="Line 24"/>
          <p:cNvSpPr>
            <a:spLocks noChangeShapeType="1"/>
          </p:cNvSpPr>
          <p:nvPr/>
        </p:nvSpPr>
        <p:spPr bwMode="auto">
          <a:xfrm>
            <a:off x="2300288" y="2940050"/>
            <a:ext cx="1588" cy="304800"/>
          </a:xfrm>
          <a:prstGeom prst="line">
            <a:avLst/>
          </a:prstGeom>
          <a:noFill/>
          <a:ln w="19080">
            <a:solidFill>
              <a:srgbClr val="8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1" name="Line 25"/>
          <p:cNvSpPr>
            <a:spLocks noChangeShapeType="1"/>
          </p:cNvSpPr>
          <p:nvPr/>
        </p:nvSpPr>
        <p:spPr bwMode="auto">
          <a:xfrm flipV="1">
            <a:off x="7405688" y="2936875"/>
            <a:ext cx="1588" cy="311150"/>
          </a:xfrm>
          <a:prstGeom prst="line">
            <a:avLst/>
          </a:prstGeom>
          <a:noFill/>
          <a:ln w="19080">
            <a:solidFill>
              <a:srgbClr val="8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>
            <a:off x="2605088" y="2330450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5881688" y="2330450"/>
            <a:ext cx="914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 flipH="1">
            <a:off x="5726113" y="2635250"/>
            <a:ext cx="10731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" name="Line 29"/>
          <p:cNvSpPr>
            <a:spLocks noChangeShapeType="1"/>
          </p:cNvSpPr>
          <p:nvPr/>
        </p:nvSpPr>
        <p:spPr bwMode="auto">
          <a:xfrm flipV="1">
            <a:off x="1385888" y="2936875"/>
            <a:ext cx="1588" cy="29019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6" name="Line 30"/>
          <p:cNvSpPr>
            <a:spLocks noChangeShapeType="1"/>
          </p:cNvSpPr>
          <p:nvPr/>
        </p:nvSpPr>
        <p:spPr bwMode="auto">
          <a:xfrm flipV="1">
            <a:off x="1538288" y="2936875"/>
            <a:ext cx="1588" cy="14541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2835276" y="3613629"/>
            <a:ext cx="1588" cy="8445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8" name="Line 32"/>
          <p:cNvSpPr>
            <a:spLocks noChangeShapeType="1"/>
          </p:cNvSpPr>
          <p:nvPr/>
        </p:nvSpPr>
        <p:spPr bwMode="auto">
          <a:xfrm flipV="1">
            <a:off x="3671888" y="3851275"/>
            <a:ext cx="1588" cy="6159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5940426" y="3244850"/>
            <a:ext cx="2057400" cy="685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Line 34"/>
          <p:cNvSpPr>
            <a:spLocks noChangeShapeType="1"/>
          </p:cNvSpPr>
          <p:nvPr/>
        </p:nvSpPr>
        <p:spPr bwMode="auto">
          <a:xfrm flipV="1">
            <a:off x="3976688" y="3851275"/>
            <a:ext cx="1588" cy="7683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" name="Line 35"/>
          <p:cNvSpPr>
            <a:spLocks noChangeShapeType="1"/>
          </p:cNvSpPr>
          <p:nvPr/>
        </p:nvSpPr>
        <p:spPr bwMode="auto">
          <a:xfrm flipH="1">
            <a:off x="3973513" y="4616450"/>
            <a:ext cx="1587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" name="Line 36"/>
          <p:cNvSpPr>
            <a:spLocks noChangeShapeType="1"/>
          </p:cNvSpPr>
          <p:nvPr/>
        </p:nvSpPr>
        <p:spPr bwMode="auto">
          <a:xfrm>
            <a:off x="5119688" y="4616450"/>
            <a:ext cx="1143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" name="Line 37"/>
          <p:cNvSpPr>
            <a:spLocks noChangeShapeType="1"/>
          </p:cNvSpPr>
          <p:nvPr/>
        </p:nvSpPr>
        <p:spPr bwMode="auto">
          <a:xfrm flipV="1">
            <a:off x="6262688" y="3927475"/>
            <a:ext cx="1588" cy="6921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4" name="Line 38"/>
          <p:cNvSpPr>
            <a:spLocks noChangeShapeType="1"/>
          </p:cNvSpPr>
          <p:nvPr/>
        </p:nvSpPr>
        <p:spPr bwMode="auto">
          <a:xfrm flipH="1">
            <a:off x="2678113" y="5226050"/>
            <a:ext cx="15303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5" name="Line 39"/>
          <p:cNvSpPr>
            <a:spLocks noChangeShapeType="1"/>
          </p:cNvSpPr>
          <p:nvPr/>
        </p:nvSpPr>
        <p:spPr bwMode="auto">
          <a:xfrm flipV="1">
            <a:off x="2681288" y="3622675"/>
            <a:ext cx="1588" cy="16065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>
            <a:off x="5195888" y="5226049"/>
            <a:ext cx="1932878" cy="976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7" name="Line 41"/>
          <p:cNvSpPr>
            <a:spLocks noChangeShapeType="1"/>
          </p:cNvSpPr>
          <p:nvPr/>
        </p:nvSpPr>
        <p:spPr bwMode="auto">
          <a:xfrm flipV="1">
            <a:off x="7122926" y="3934065"/>
            <a:ext cx="1588" cy="13017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8" name="Line 42"/>
          <p:cNvSpPr>
            <a:spLocks noChangeShapeType="1"/>
          </p:cNvSpPr>
          <p:nvPr/>
        </p:nvSpPr>
        <p:spPr bwMode="auto">
          <a:xfrm flipV="1">
            <a:off x="5424488" y="4079875"/>
            <a:ext cx="1588" cy="11493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9" name="Line 43"/>
          <p:cNvSpPr>
            <a:spLocks noChangeShapeType="1"/>
          </p:cNvSpPr>
          <p:nvPr/>
        </p:nvSpPr>
        <p:spPr bwMode="auto">
          <a:xfrm flipV="1">
            <a:off x="5272088" y="4079875"/>
            <a:ext cx="1588" cy="5397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0" name="Line 44"/>
          <p:cNvSpPr>
            <a:spLocks noChangeShapeType="1"/>
          </p:cNvSpPr>
          <p:nvPr/>
        </p:nvSpPr>
        <p:spPr bwMode="auto">
          <a:xfrm>
            <a:off x="5348287" y="5835650"/>
            <a:ext cx="2284413" cy="25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" name="Line 45"/>
          <p:cNvSpPr>
            <a:spLocks noChangeShapeType="1"/>
          </p:cNvSpPr>
          <p:nvPr/>
        </p:nvSpPr>
        <p:spPr bwMode="auto">
          <a:xfrm flipV="1">
            <a:off x="7621110" y="3949700"/>
            <a:ext cx="1588" cy="19113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2" name="Line 46"/>
          <p:cNvSpPr>
            <a:spLocks noChangeShapeType="1"/>
          </p:cNvSpPr>
          <p:nvPr/>
        </p:nvSpPr>
        <p:spPr bwMode="auto">
          <a:xfrm>
            <a:off x="2833688" y="263525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3" name="Line 47"/>
          <p:cNvSpPr>
            <a:spLocks noChangeShapeType="1"/>
          </p:cNvSpPr>
          <p:nvPr/>
        </p:nvSpPr>
        <p:spPr bwMode="auto">
          <a:xfrm flipH="1">
            <a:off x="1382713" y="5835650"/>
            <a:ext cx="32067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4" name="Line 48"/>
          <p:cNvSpPr>
            <a:spLocks noChangeShapeType="1"/>
          </p:cNvSpPr>
          <p:nvPr/>
        </p:nvSpPr>
        <p:spPr bwMode="auto">
          <a:xfrm flipV="1">
            <a:off x="2405544" y="3632619"/>
            <a:ext cx="1588" cy="8445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7" name="Text Box 52"/>
          <p:cNvSpPr txBox="1">
            <a:spLocks noChangeArrowheads="1"/>
          </p:cNvSpPr>
          <p:nvPr/>
        </p:nvSpPr>
        <p:spPr bwMode="auto">
          <a:xfrm>
            <a:off x="8535988" y="6248400"/>
            <a:ext cx="4492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3.1.</a:t>
            </a:r>
          </a:p>
        </p:txBody>
      </p:sp>
      <p:sp>
        <p:nvSpPr>
          <p:cNvPr id="88" name="Line 53"/>
          <p:cNvSpPr>
            <a:spLocks noChangeShapeType="1"/>
          </p:cNvSpPr>
          <p:nvPr/>
        </p:nvSpPr>
        <p:spPr bwMode="auto">
          <a:xfrm flipV="1">
            <a:off x="2546351" y="3615426"/>
            <a:ext cx="1588" cy="13779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Box 54"/>
          <p:cNvSpPr txBox="1">
            <a:spLocks noChangeArrowheads="1"/>
          </p:cNvSpPr>
          <p:nvPr/>
        </p:nvSpPr>
        <p:spPr bwMode="auto">
          <a:xfrm>
            <a:off x="1534288" y="4820249"/>
            <a:ext cx="1049337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Cohérence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externe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4589463" y="5651500"/>
            <a:ext cx="6985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Utilité</a:t>
            </a:r>
          </a:p>
        </p:txBody>
      </p:sp>
      <p:sp>
        <p:nvSpPr>
          <p:cNvPr id="93" name="Line 58"/>
          <p:cNvSpPr>
            <a:spLocks noChangeShapeType="1"/>
          </p:cNvSpPr>
          <p:nvPr/>
        </p:nvSpPr>
        <p:spPr bwMode="auto">
          <a:xfrm flipH="1">
            <a:off x="2830513" y="2635250"/>
            <a:ext cx="9969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4" name="Text Box 51"/>
          <p:cNvSpPr txBox="1">
            <a:spLocks noChangeArrowheads="1"/>
          </p:cNvSpPr>
          <p:nvPr/>
        </p:nvSpPr>
        <p:spPr bwMode="auto">
          <a:xfrm>
            <a:off x="510381" y="6271237"/>
            <a:ext cx="854392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</a:rPr>
              <a:t>Schéma librement adapté de Jacques PLANTE, 1991, in Plan-ENA, </a:t>
            </a:r>
            <a:r>
              <a:rPr lang="en-GB" sz="1200" i="1">
                <a:solidFill>
                  <a:srgbClr val="000000"/>
                </a:solidFill>
              </a:rPr>
              <a:t>Outils, pratiques et institutions pour évaluer les politiques publiques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7382" y="3094038"/>
            <a:ext cx="6265018" cy="1065212"/>
          </a:xfrm>
          <a:prstGeom prst="rect">
            <a:avLst/>
          </a:prstGeom>
          <a:noFill/>
          <a:ln w="158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Line 53"/>
          <p:cNvSpPr>
            <a:spLocks noChangeShapeType="1"/>
          </p:cNvSpPr>
          <p:nvPr/>
        </p:nvSpPr>
        <p:spPr bwMode="auto">
          <a:xfrm flipV="1">
            <a:off x="1163909" y="3613629"/>
            <a:ext cx="1588" cy="13779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6" name="Line 38"/>
          <p:cNvSpPr>
            <a:spLocks noChangeShapeType="1"/>
          </p:cNvSpPr>
          <p:nvPr/>
        </p:nvSpPr>
        <p:spPr bwMode="auto">
          <a:xfrm flipH="1" flipV="1">
            <a:off x="1164702" y="4991577"/>
            <a:ext cx="373586" cy="239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7" name="Text Box 11"/>
          <p:cNvSpPr txBox="1">
            <a:spLocks noChangeArrowheads="1"/>
          </p:cNvSpPr>
          <p:nvPr/>
        </p:nvSpPr>
        <p:spPr bwMode="auto">
          <a:xfrm>
            <a:off x="3988879" y="2940050"/>
            <a:ext cx="1024937" cy="279180"/>
          </a:xfrm>
          <a:prstGeom prst="rect">
            <a:avLst/>
          </a:prstGeom>
          <a:solidFill>
            <a:schemeClr val="bg1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Pojet évalué</a:t>
            </a:r>
            <a:endParaRPr lang="en-GB" sz="1200" dirty="0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07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8" grpId="0" animBg="1"/>
      <p:bldP spid="93" grpId="0" animBg="1"/>
      <p:bldP spid="95" grpId="0" animBg="1"/>
      <p:bldP spid="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675" y="404664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Le problème de l’évaluation</a:t>
            </a:r>
            <a:endParaRPr lang="fr-FR" sz="3200" b="1" dirty="0"/>
          </a:p>
        </p:txBody>
      </p:sp>
      <p:sp>
        <p:nvSpPr>
          <p:cNvPr id="85" name="Line 2"/>
          <p:cNvSpPr>
            <a:spLocks noChangeShapeType="1"/>
          </p:cNvSpPr>
          <p:nvPr/>
        </p:nvSpPr>
        <p:spPr bwMode="auto">
          <a:xfrm>
            <a:off x="1142999" y="4067969"/>
            <a:ext cx="5562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6" name="Line 3"/>
          <p:cNvSpPr>
            <a:spLocks noChangeShapeType="1"/>
          </p:cNvSpPr>
          <p:nvPr/>
        </p:nvSpPr>
        <p:spPr bwMode="auto">
          <a:xfrm flipV="1">
            <a:off x="1142999" y="1321594"/>
            <a:ext cx="1588" cy="27495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5" name="Line 4"/>
          <p:cNvSpPr>
            <a:spLocks noChangeShapeType="1"/>
          </p:cNvSpPr>
          <p:nvPr/>
        </p:nvSpPr>
        <p:spPr bwMode="auto">
          <a:xfrm flipV="1">
            <a:off x="3200399" y="2616994"/>
            <a:ext cx="1588" cy="145415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6" name="Line 5"/>
          <p:cNvSpPr>
            <a:spLocks noChangeShapeType="1"/>
          </p:cNvSpPr>
          <p:nvPr/>
        </p:nvSpPr>
        <p:spPr bwMode="auto">
          <a:xfrm flipV="1">
            <a:off x="6095999" y="2159794"/>
            <a:ext cx="1588" cy="191135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7" name="Line 6"/>
          <p:cNvSpPr>
            <a:spLocks noChangeShapeType="1"/>
          </p:cNvSpPr>
          <p:nvPr/>
        </p:nvSpPr>
        <p:spPr bwMode="auto">
          <a:xfrm>
            <a:off x="3200399" y="2620169"/>
            <a:ext cx="2895600" cy="1066800"/>
          </a:xfrm>
          <a:prstGeom prst="line">
            <a:avLst/>
          </a:prstGeom>
          <a:noFill/>
          <a:ln w="3816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8" name="Line 7"/>
          <p:cNvSpPr>
            <a:spLocks noChangeShapeType="1"/>
          </p:cNvSpPr>
          <p:nvPr/>
        </p:nvSpPr>
        <p:spPr bwMode="auto">
          <a:xfrm flipH="1" flipV="1">
            <a:off x="3197224" y="2616994"/>
            <a:ext cx="2901950" cy="463550"/>
          </a:xfrm>
          <a:prstGeom prst="line">
            <a:avLst/>
          </a:prstGeom>
          <a:noFill/>
          <a:ln w="317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9" name="Line 8"/>
          <p:cNvSpPr>
            <a:spLocks noChangeShapeType="1"/>
          </p:cNvSpPr>
          <p:nvPr/>
        </p:nvSpPr>
        <p:spPr bwMode="auto">
          <a:xfrm flipH="1" flipV="1">
            <a:off x="1139824" y="2159794"/>
            <a:ext cx="2063750" cy="4635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" name="Text Box 9"/>
          <p:cNvSpPr txBox="1">
            <a:spLocks noChangeArrowheads="1"/>
          </p:cNvSpPr>
          <p:nvPr/>
        </p:nvSpPr>
        <p:spPr bwMode="auto">
          <a:xfrm>
            <a:off x="1346199" y="3991769"/>
            <a:ext cx="7635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temps</a:t>
            </a:r>
          </a:p>
        </p:txBody>
      </p:sp>
      <p:sp>
        <p:nvSpPr>
          <p:cNvPr id="101" name="Text Box 10"/>
          <p:cNvSpPr txBox="1">
            <a:spLocks noChangeArrowheads="1"/>
          </p:cNvSpPr>
          <p:nvPr/>
        </p:nvSpPr>
        <p:spPr bwMode="auto">
          <a:xfrm>
            <a:off x="2973387" y="4006057"/>
            <a:ext cx="358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t0</a:t>
            </a:r>
          </a:p>
        </p:txBody>
      </p: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5945187" y="4006057"/>
            <a:ext cx="358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t1</a:t>
            </a:r>
          </a:p>
        </p:txBody>
      </p:sp>
      <p:sp>
        <p:nvSpPr>
          <p:cNvPr id="103" name="Line 12"/>
          <p:cNvSpPr>
            <a:spLocks noChangeShapeType="1"/>
          </p:cNvSpPr>
          <p:nvPr/>
        </p:nvSpPr>
        <p:spPr bwMode="auto">
          <a:xfrm>
            <a:off x="1142999" y="2620169"/>
            <a:ext cx="4953000" cy="1588"/>
          </a:xfrm>
          <a:prstGeom prst="line">
            <a:avLst/>
          </a:prstGeom>
          <a:noFill/>
          <a:ln w="19080" cap="rnd">
            <a:solidFill>
              <a:srgbClr val="99CC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" name="Line 13"/>
          <p:cNvSpPr>
            <a:spLocks noChangeShapeType="1"/>
          </p:cNvSpPr>
          <p:nvPr/>
        </p:nvSpPr>
        <p:spPr bwMode="auto">
          <a:xfrm>
            <a:off x="1142999" y="3077369"/>
            <a:ext cx="4953000" cy="1588"/>
          </a:xfrm>
          <a:prstGeom prst="line">
            <a:avLst/>
          </a:prstGeom>
          <a:noFill/>
          <a:ln w="19080" cap="rnd">
            <a:solidFill>
              <a:srgbClr val="99CC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" name="Line 14"/>
          <p:cNvSpPr>
            <a:spLocks noChangeShapeType="1"/>
          </p:cNvSpPr>
          <p:nvPr/>
        </p:nvSpPr>
        <p:spPr bwMode="auto">
          <a:xfrm>
            <a:off x="1142999" y="3686969"/>
            <a:ext cx="4953000" cy="1588"/>
          </a:xfrm>
          <a:prstGeom prst="line">
            <a:avLst/>
          </a:prstGeom>
          <a:noFill/>
          <a:ln w="19080" cap="rnd">
            <a:solidFill>
              <a:srgbClr val="99CC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" name="Text Box 15"/>
          <p:cNvSpPr txBox="1">
            <a:spLocks noChangeArrowheads="1"/>
          </p:cNvSpPr>
          <p:nvPr/>
        </p:nvSpPr>
        <p:spPr bwMode="auto">
          <a:xfrm>
            <a:off x="753534" y="3456093"/>
            <a:ext cx="3333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07" name="Text Box 16"/>
          <p:cNvSpPr txBox="1">
            <a:spLocks noChangeArrowheads="1"/>
          </p:cNvSpPr>
          <p:nvPr/>
        </p:nvSpPr>
        <p:spPr bwMode="auto">
          <a:xfrm>
            <a:off x="763587" y="2848769"/>
            <a:ext cx="3333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08" name="Text Box 17"/>
          <p:cNvSpPr txBox="1">
            <a:spLocks noChangeArrowheads="1"/>
          </p:cNvSpPr>
          <p:nvPr/>
        </p:nvSpPr>
        <p:spPr bwMode="auto">
          <a:xfrm>
            <a:off x="763587" y="2391569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109" name="Line 18"/>
          <p:cNvSpPr>
            <a:spLocks noChangeShapeType="1"/>
          </p:cNvSpPr>
          <p:nvPr/>
        </p:nvSpPr>
        <p:spPr bwMode="auto">
          <a:xfrm flipH="1">
            <a:off x="7140574" y="2620169"/>
            <a:ext cx="7938" cy="1066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0" name="Line 19"/>
          <p:cNvSpPr>
            <a:spLocks noChangeShapeType="1"/>
          </p:cNvSpPr>
          <p:nvPr/>
        </p:nvSpPr>
        <p:spPr bwMode="auto">
          <a:xfrm flipH="1">
            <a:off x="7693024" y="3077369"/>
            <a:ext cx="793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1" name="Line 20"/>
          <p:cNvSpPr>
            <a:spLocks noChangeShapeType="1"/>
          </p:cNvSpPr>
          <p:nvPr/>
        </p:nvSpPr>
        <p:spPr bwMode="auto">
          <a:xfrm>
            <a:off x="8305799" y="3686969"/>
            <a:ext cx="1588" cy="228600"/>
          </a:xfrm>
          <a:prstGeom prst="line">
            <a:avLst/>
          </a:prstGeom>
          <a:noFill/>
          <a:ln w="9360">
            <a:solidFill>
              <a:srgbClr val="FF3399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" name="Text Box 21"/>
          <p:cNvSpPr txBox="1">
            <a:spLocks noChangeArrowheads="1"/>
          </p:cNvSpPr>
          <p:nvPr/>
        </p:nvSpPr>
        <p:spPr bwMode="auto">
          <a:xfrm>
            <a:off x="742948" y="4437112"/>
            <a:ext cx="3241121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: Situation de départ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 : Évolution tendancielle </a:t>
            </a:r>
            <a:b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 pas de projet‏ (non observable)</a:t>
            </a: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 : Situation à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l’arrivée avec le projet</a:t>
            </a: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" name="Text Box 22"/>
          <p:cNvSpPr txBox="1">
            <a:spLocks noChangeArrowheads="1"/>
          </p:cNvSpPr>
          <p:nvPr/>
        </p:nvSpPr>
        <p:spPr bwMode="auto">
          <a:xfrm>
            <a:off x="7011987" y="2239169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4" name="Text Box 23"/>
          <p:cNvSpPr txBox="1">
            <a:spLocks noChangeArrowheads="1"/>
          </p:cNvSpPr>
          <p:nvPr/>
        </p:nvSpPr>
        <p:spPr bwMode="auto">
          <a:xfrm>
            <a:off x="7564437" y="2253457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15" name="Text Box 24"/>
          <p:cNvSpPr txBox="1">
            <a:spLocks noChangeArrowheads="1"/>
          </p:cNvSpPr>
          <p:nvPr/>
        </p:nvSpPr>
        <p:spPr bwMode="auto">
          <a:xfrm>
            <a:off x="8078787" y="2253457"/>
            <a:ext cx="396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c1</a:t>
            </a:r>
          </a:p>
        </p:txBody>
      </p:sp>
      <p:sp>
        <p:nvSpPr>
          <p:cNvPr id="116" name="Text Box 25"/>
          <p:cNvSpPr txBox="1">
            <a:spLocks noChangeArrowheads="1"/>
          </p:cNvSpPr>
          <p:nvPr/>
        </p:nvSpPr>
        <p:spPr bwMode="auto">
          <a:xfrm>
            <a:off x="4741674" y="4413732"/>
            <a:ext cx="2765799" cy="1048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a : évolution apparente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b : effets bruts de la mesure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c : combinaison d’effets </a:t>
            </a:r>
            <a:br>
              <a:rPr lang="en-GB" sz="16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9999"/>
                </a:solidFill>
              </a:rPr>
              <a:t>(facteurs externes</a:t>
            </a:r>
            <a:r>
              <a:rPr lang="en-GB" sz="1400" dirty="0">
                <a:solidFill>
                  <a:srgbClr val="FFFFFF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+</a:t>
            </a:r>
            <a:r>
              <a:rPr lang="en-GB" sz="1400" dirty="0">
                <a:solidFill>
                  <a:srgbClr val="FFFFFF"/>
                </a:solidFill>
              </a:rPr>
              <a:t> </a:t>
            </a:r>
            <a:r>
              <a:rPr lang="en-GB" sz="1400" dirty="0">
                <a:solidFill>
                  <a:srgbClr val="FF66CC"/>
                </a:solidFill>
              </a:rPr>
              <a:t>effets propres</a:t>
            </a:r>
            <a:r>
              <a:rPr lang="en-GB" sz="1400" dirty="0">
                <a:solidFill>
                  <a:srgbClr val="000000"/>
                </a:solidFill>
              </a:rPr>
              <a:t>)‏</a:t>
            </a:r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8535988" y="6248400"/>
            <a:ext cx="4492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3.2.</a:t>
            </a:r>
          </a:p>
        </p:txBody>
      </p:sp>
      <p:sp>
        <p:nvSpPr>
          <p:cNvPr id="118" name="Line 27"/>
          <p:cNvSpPr>
            <a:spLocks noChangeShapeType="1"/>
          </p:cNvSpPr>
          <p:nvPr/>
        </p:nvSpPr>
        <p:spPr bwMode="auto">
          <a:xfrm>
            <a:off x="8229599" y="3077369"/>
            <a:ext cx="1588" cy="838200"/>
          </a:xfrm>
          <a:prstGeom prst="line">
            <a:avLst/>
          </a:prstGeom>
          <a:noFill/>
          <a:ln w="9360">
            <a:solidFill>
              <a:srgbClr val="66CC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>
            <a:off x="8686799" y="3458369"/>
            <a:ext cx="1588" cy="228600"/>
          </a:xfrm>
          <a:prstGeom prst="line">
            <a:avLst/>
          </a:prstGeom>
          <a:noFill/>
          <a:ln w="9360">
            <a:solidFill>
              <a:srgbClr val="FF339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0" name="Line 29"/>
          <p:cNvSpPr>
            <a:spLocks noChangeShapeType="1"/>
          </p:cNvSpPr>
          <p:nvPr/>
        </p:nvSpPr>
        <p:spPr bwMode="auto">
          <a:xfrm>
            <a:off x="8686799" y="3077369"/>
            <a:ext cx="1588" cy="381000"/>
          </a:xfrm>
          <a:prstGeom prst="line">
            <a:avLst/>
          </a:prstGeom>
          <a:noFill/>
          <a:ln w="9360">
            <a:solidFill>
              <a:srgbClr val="66CC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1" name="Text Box 30"/>
          <p:cNvSpPr txBox="1">
            <a:spLocks noChangeArrowheads="1"/>
          </p:cNvSpPr>
          <p:nvPr/>
        </p:nvSpPr>
        <p:spPr bwMode="auto">
          <a:xfrm>
            <a:off x="8516937" y="2253457"/>
            <a:ext cx="396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c2</a:t>
            </a:r>
          </a:p>
        </p:txBody>
      </p:sp>
      <p:sp>
        <p:nvSpPr>
          <p:cNvPr id="122" name="Text Box 10"/>
          <p:cNvSpPr txBox="1">
            <a:spLocks noChangeArrowheads="1"/>
          </p:cNvSpPr>
          <p:nvPr/>
        </p:nvSpPr>
        <p:spPr bwMode="auto">
          <a:xfrm>
            <a:off x="3777459" y="4098203"/>
            <a:ext cx="174148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Mise en 0euvre du projet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3" name="Text Box 25"/>
          <p:cNvSpPr txBox="1">
            <a:spLocks noChangeArrowheads="1"/>
          </p:cNvSpPr>
          <p:nvPr/>
        </p:nvSpPr>
        <p:spPr bwMode="auto">
          <a:xfrm>
            <a:off x="858042" y="5814637"/>
            <a:ext cx="790342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B0F0"/>
                </a:solidFill>
              </a:rPr>
              <a:t>Mesurer des écarts entre ce qui est observé et ce qui se serait passé sans projet en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B0F0"/>
                </a:solidFill>
              </a:rPr>
              <a:t>i</a:t>
            </a:r>
            <a:r>
              <a:rPr lang="en-GB" dirty="0" smtClean="0">
                <a:solidFill>
                  <a:srgbClr val="00B0F0"/>
                </a:solidFill>
              </a:rPr>
              <a:t>dentifiant ‏la </a:t>
            </a:r>
            <a:r>
              <a:rPr lang="en-GB" b="1" dirty="0" smtClean="0">
                <a:solidFill>
                  <a:srgbClr val="00B0F0"/>
                </a:solidFill>
              </a:rPr>
              <a:t>contribution</a:t>
            </a:r>
            <a:r>
              <a:rPr lang="en-GB" dirty="0" smtClean="0">
                <a:solidFill>
                  <a:srgbClr val="00B0F0"/>
                </a:solidFill>
              </a:rPr>
              <a:t> du projet dans l’explication de ces écarts.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50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3" grpId="0" animBg="1"/>
      <p:bldP spid="104" grpId="0" animBg="1"/>
      <p:bldP spid="105" grpId="0" animBg="1"/>
      <p:bldP spid="109" grpId="0" animBg="1"/>
      <p:bldP spid="110" grpId="0" animBg="1"/>
      <p:bldP spid="111" grpId="0" animBg="1"/>
      <p:bldP spid="118" grpId="0" animBg="1"/>
      <p:bldP spid="119" grpId="0" animBg="1"/>
      <p:bldP spid="1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675" y="404664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Les 3 temps de l’évaluation</a:t>
            </a:r>
            <a:endParaRPr lang="fr-FR" sz="3200" b="1" dirty="0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8535988" y="6248400"/>
            <a:ext cx="4492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3.2.</a:t>
            </a:r>
          </a:p>
        </p:txBody>
      </p:sp>
      <p:sp>
        <p:nvSpPr>
          <p:cNvPr id="34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3" cy="5328592"/>
          </a:xfrm>
        </p:spPr>
        <p:txBody>
          <a:bodyPr>
            <a:normAutofit lnSpcReduction="10000"/>
          </a:bodyPr>
          <a:lstStyle/>
          <a:p>
            <a:pPr marL="442913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Temps 1 : Organiser </a:t>
            </a:r>
            <a:r>
              <a:rPr lang="fr-FR" sz="2400" b="1" dirty="0">
                <a:solidFill>
                  <a:schemeClr val="tx1"/>
                </a:solidFill>
              </a:rPr>
              <a:t>la </a:t>
            </a:r>
            <a:r>
              <a:rPr lang="fr-FR" sz="2400" b="1" dirty="0" smtClean="0">
                <a:solidFill>
                  <a:schemeClr val="tx1"/>
                </a:solidFill>
              </a:rPr>
              <a:t>démarche</a:t>
            </a:r>
            <a:endParaRPr lang="fr-FR" sz="2400" b="1" dirty="0">
              <a:solidFill>
                <a:schemeClr val="tx1"/>
              </a:solidFill>
            </a:endParaRPr>
          </a:p>
          <a:p>
            <a:pPr marL="842963" lvl="1" indent="-266700"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Pourquoi et pour qui évaluer ? Rôle du </a:t>
            </a:r>
            <a:r>
              <a:rPr lang="fr-FR" sz="2000" dirty="0" smtClean="0">
                <a:solidFill>
                  <a:schemeClr val="tx1"/>
                </a:solidFill>
              </a:rPr>
              <a:t>comité de </a:t>
            </a:r>
            <a:r>
              <a:rPr lang="fr-FR" sz="2000" dirty="0">
                <a:solidFill>
                  <a:schemeClr val="tx1"/>
                </a:solidFill>
              </a:rPr>
              <a:t>pilotage</a:t>
            </a:r>
          </a:p>
          <a:p>
            <a:pPr marL="842963" lvl="1" indent="-266700"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Quelles questions utiles pour améliorer l'intervention : cahier des charges (champ, questions évaluatives)</a:t>
            </a:r>
          </a:p>
          <a:p>
            <a:pPr marL="842963" lvl="1" indent="-266700"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Définir et affecter les moyens pour conduire l’évaluation</a:t>
            </a:r>
          </a:p>
          <a:p>
            <a:pPr marL="442913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Temps 2 : Conduire l'évaluation</a:t>
            </a:r>
          </a:p>
          <a:p>
            <a:pPr>
              <a:buNone/>
            </a:pPr>
            <a:r>
              <a:rPr lang="fr-FR" altLang="fr-FR" dirty="0" smtClean="0">
                <a:solidFill>
                  <a:schemeClr val="tx1"/>
                </a:solidFill>
                <a:latin typeface="+mj-lt"/>
              </a:rPr>
              <a:t>		1</a:t>
            </a:r>
            <a:r>
              <a:rPr lang="fr-FR" altLang="fr-FR" dirty="0">
                <a:solidFill>
                  <a:schemeClr val="tx1"/>
                </a:solidFill>
                <a:latin typeface="+mj-lt"/>
              </a:rPr>
              <a:t>) Structurer : Clarifier et </a:t>
            </a:r>
            <a:r>
              <a:rPr lang="fr-FR" altLang="fr-FR" dirty="0" smtClean="0">
                <a:solidFill>
                  <a:schemeClr val="tx1"/>
                </a:solidFill>
                <a:latin typeface="+mj-lt"/>
              </a:rPr>
              <a:t>hiérarchiser les objectifs, expliciter les impacts et effets viser (et donc à évaluer), définition des critères</a:t>
            </a:r>
            <a:endParaRPr lang="fr-FR" altLang="fr-FR" dirty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fr-FR" altLang="fr-FR" dirty="0" smtClean="0">
                <a:solidFill>
                  <a:schemeClr val="tx1"/>
                </a:solidFill>
                <a:latin typeface="+mj-lt"/>
              </a:rPr>
              <a:t>		2</a:t>
            </a:r>
            <a:r>
              <a:rPr lang="fr-FR" altLang="fr-FR" dirty="0">
                <a:solidFill>
                  <a:schemeClr val="tx1"/>
                </a:solidFill>
                <a:latin typeface="+mj-lt"/>
              </a:rPr>
              <a:t>) Observer : circonscrire le champ d ’observation, collecter les </a:t>
            </a:r>
            <a:r>
              <a:rPr lang="fr-FR" altLang="fr-FR" dirty="0" smtClean="0">
                <a:solidFill>
                  <a:schemeClr val="tx1"/>
                </a:solidFill>
                <a:latin typeface="+mj-lt"/>
              </a:rPr>
              <a:t> </a:t>
            </a:r>
            <a:br>
              <a:rPr lang="fr-FR" altLang="fr-FR" dirty="0" smtClean="0">
                <a:solidFill>
                  <a:schemeClr val="tx1"/>
                </a:solidFill>
                <a:latin typeface="+mj-lt"/>
              </a:rPr>
            </a:br>
            <a:r>
              <a:rPr lang="fr-FR" altLang="fr-FR" dirty="0" smtClean="0">
                <a:solidFill>
                  <a:schemeClr val="tx1"/>
                </a:solidFill>
                <a:latin typeface="+mj-lt"/>
              </a:rPr>
              <a:t>                données</a:t>
            </a:r>
            <a:endParaRPr lang="fr-FR" altLang="fr-FR" dirty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fr-FR" altLang="fr-FR" dirty="0" smtClean="0">
                <a:solidFill>
                  <a:schemeClr val="tx1"/>
                </a:solidFill>
                <a:latin typeface="+mj-lt"/>
              </a:rPr>
              <a:t>		3</a:t>
            </a:r>
            <a:r>
              <a:rPr lang="fr-FR" altLang="fr-FR" dirty="0">
                <a:solidFill>
                  <a:schemeClr val="tx1"/>
                </a:solidFill>
                <a:latin typeface="+mj-lt"/>
              </a:rPr>
              <a:t>) Analyser : estimer les effets, croiser les informations</a:t>
            </a:r>
          </a:p>
          <a:p>
            <a:pPr>
              <a:buNone/>
            </a:pPr>
            <a:r>
              <a:rPr lang="fr-FR" altLang="fr-FR" dirty="0" smtClean="0">
                <a:solidFill>
                  <a:schemeClr val="tx1"/>
                </a:solidFill>
                <a:latin typeface="+mj-lt"/>
              </a:rPr>
              <a:t>		4</a:t>
            </a:r>
            <a:r>
              <a:rPr lang="fr-FR" altLang="fr-FR" dirty="0">
                <a:solidFill>
                  <a:schemeClr val="tx1"/>
                </a:solidFill>
                <a:latin typeface="+mj-lt"/>
              </a:rPr>
              <a:t>) </a:t>
            </a:r>
            <a:r>
              <a:rPr lang="fr-FR" altLang="fr-FR" dirty="0" smtClean="0">
                <a:solidFill>
                  <a:schemeClr val="tx1"/>
                </a:solidFill>
                <a:latin typeface="+mj-lt"/>
              </a:rPr>
              <a:t>Juger et recommander</a:t>
            </a:r>
            <a:endParaRPr lang="fr-FR" altLang="fr-FR" dirty="0" smtClean="0">
              <a:solidFill>
                <a:schemeClr val="tx1"/>
              </a:solidFill>
              <a:latin typeface="Arial" charset="0"/>
            </a:endParaRPr>
          </a:p>
          <a:p>
            <a:pPr marL="442913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 Temps 3 : Diffuser et valoriser l’évaluation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3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5740" lvl="1" indent="0" algn="ctr">
              <a:buNone/>
            </a:pPr>
            <a:endParaRPr lang="fr-FR" sz="4000" dirty="0" smtClean="0"/>
          </a:p>
          <a:p>
            <a:pPr marL="205740" lvl="1" indent="0" algn="ctr">
              <a:buNone/>
            </a:pPr>
            <a:r>
              <a:rPr lang="fr-FR" sz="4000" b="1" dirty="0"/>
              <a:t>2</a:t>
            </a:r>
            <a:r>
              <a:rPr lang="fr-FR" sz="4000" b="1" dirty="0" smtClean="0"/>
              <a:t>. Organiser l’évaluation </a:t>
            </a:r>
          </a:p>
          <a:p>
            <a:pPr lvl="1" algn="ctr">
              <a:buFont typeface="Arial" panose="020B0604020202020204" pitchFamily="34" charset="0"/>
              <a:buChar char="•"/>
            </a:pPr>
            <a:endParaRPr lang="fr-FR" sz="24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3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675" y="404664"/>
            <a:ext cx="849694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Organiser la démarche : Comité de </a:t>
            </a:r>
            <a:r>
              <a:rPr lang="fr-FR" sz="3600" b="1" dirty="0" smtClean="0"/>
              <a:t>pilotage (1)</a:t>
            </a:r>
            <a:endParaRPr lang="fr-FR" sz="3600" b="1" dirty="0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8535988" y="6248400"/>
            <a:ext cx="4492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3.2.</a:t>
            </a:r>
          </a:p>
        </p:txBody>
      </p:sp>
      <p:sp>
        <p:nvSpPr>
          <p:cNvPr id="34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3" cy="5328592"/>
          </a:xfrm>
        </p:spPr>
        <p:txBody>
          <a:bodyPr>
            <a:normAutofit/>
          </a:bodyPr>
          <a:lstStyle/>
          <a:p>
            <a:pPr marL="442913" indent="-266700">
              <a:lnSpc>
                <a:spcPct val="100000"/>
              </a:lnSpc>
              <a:buNone/>
            </a:pPr>
            <a:r>
              <a:rPr lang="fr-FR" sz="2400" b="1" dirty="0">
                <a:solidFill>
                  <a:schemeClr val="tx1"/>
                </a:solidFill>
              </a:rPr>
              <a:t>Un comité de pilotage ouvert gage de réussite et d’utilité de l’évaluation :</a:t>
            </a:r>
          </a:p>
          <a:p>
            <a:pPr marL="709613" indent="-266700">
              <a:lnSpc>
                <a:spcPct val="100000"/>
              </a:lnSpc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officialiser la démarche par la mise en place d’une instance spécifique </a:t>
            </a:r>
          </a:p>
          <a:p>
            <a:pPr marL="709613" indent="-266700">
              <a:lnSpc>
                <a:spcPct val="100000"/>
              </a:lnSpc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crédibiliser la démarche en lui donnant une visibilité en interne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(auprès </a:t>
            </a:r>
            <a:r>
              <a:rPr lang="fr-FR" dirty="0">
                <a:solidFill>
                  <a:schemeClr val="tx1"/>
                </a:solidFill>
              </a:rPr>
              <a:t>élus) et en externe (partenaires financiers et de projet),</a:t>
            </a:r>
          </a:p>
          <a:p>
            <a:pPr marL="709613" indent="-266700">
              <a:lnSpc>
                <a:spcPct val="100000"/>
              </a:lnSpc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piloter les travaux en s’appuyant sur l’équipe d’évaluation,</a:t>
            </a:r>
          </a:p>
          <a:p>
            <a:pPr marL="709613" indent="-266700">
              <a:lnSpc>
                <a:spcPct val="100000"/>
              </a:lnSpc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être un lieu d’échanges, de débats et de validation,</a:t>
            </a:r>
          </a:p>
          <a:p>
            <a:pPr marL="709613" indent="-266700">
              <a:lnSpc>
                <a:spcPct val="100000"/>
              </a:lnSpc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promouvoir la diffusion des résultats et enseignements  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  <a:endParaRPr lang="fr-FR" dirty="0">
              <a:solidFill>
                <a:schemeClr val="tx1"/>
              </a:solidFill>
            </a:endParaRPr>
          </a:p>
          <a:p>
            <a:pPr marL="985838" lvl="1" indent="-266700">
              <a:lnSpc>
                <a:spcPct val="100000"/>
              </a:lnSpc>
              <a:buFont typeface="Wingdings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en interne (services et élus) pour adapter les dispositifs</a:t>
            </a:r>
          </a:p>
          <a:p>
            <a:pPr marL="985838" lvl="1" indent="-266700">
              <a:lnSpc>
                <a:spcPct val="100000"/>
              </a:lnSpc>
              <a:buFont typeface="Wingdings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en externe pour renforcer les partenariats et les synergies </a:t>
            </a:r>
          </a:p>
          <a:p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1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652934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fr-FR" sz="2000" b="1" dirty="0" smtClean="0">
                <a:solidFill>
                  <a:srgbClr val="10253F"/>
                </a:solidFill>
              </a:rPr>
              <a:t/>
            </a:r>
            <a:br>
              <a:rPr lang="fr-FR" sz="2000" b="1" dirty="0" smtClean="0">
                <a:solidFill>
                  <a:srgbClr val="10253F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/>
              <a:t>Organiser la démarche : Comité de </a:t>
            </a:r>
            <a:r>
              <a:rPr lang="fr-FR" sz="3600" b="1" dirty="0" smtClean="0"/>
              <a:t>pilotage (2)</a:t>
            </a:r>
            <a:r>
              <a:rPr lang="fr-FR" sz="3600" b="1" dirty="0"/>
              <a:t/>
            </a:r>
            <a:br>
              <a:rPr lang="fr-FR" sz="3600" b="1" dirty="0"/>
            </a:br>
            <a:endParaRPr lang="fr-FR" sz="3600" b="1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 marL="442913" indent="-266700" eaLnBrk="1" hangingPunct="1">
              <a:lnSpc>
                <a:spcPct val="150000"/>
              </a:lnSpc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Viser 3 comités de pilotage :</a:t>
            </a:r>
          </a:p>
          <a:p>
            <a:pPr marL="442913" indent="-266700" eaLnBrk="1" hangingPunct="1">
              <a:lnSpc>
                <a:spcPct val="150000"/>
              </a:lnSpc>
              <a:buNone/>
            </a:pPr>
            <a:r>
              <a:rPr lang="fr-FR" b="1" dirty="0" smtClean="0">
                <a:solidFill>
                  <a:schemeClr val="tx1"/>
                </a:solidFill>
              </a:rPr>
              <a:t>1</a:t>
            </a:r>
            <a:r>
              <a:rPr lang="fr-FR" b="1" baseline="30000" dirty="0" smtClean="0">
                <a:solidFill>
                  <a:schemeClr val="tx1"/>
                </a:solidFill>
              </a:rPr>
              <a:t>er </a:t>
            </a:r>
            <a:r>
              <a:rPr lang="fr-FR" b="1" dirty="0" smtClean="0">
                <a:solidFill>
                  <a:schemeClr val="tx1"/>
                </a:solidFill>
              </a:rPr>
              <a:t>(M0) :</a:t>
            </a:r>
          </a:p>
          <a:p>
            <a:pPr marL="714375" lvl="1" indent="-179388" eaLnBrk="1" hangingPunct="1">
              <a:buNone/>
            </a:pPr>
            <a:r>
              <a:rPr lang="fr-FR" dirty="0" smtClean="0">
                <a:solidFill>
                  <a:schemeClr val="tx1"/>
                </a:solidFill>
              </a:rPr>
              <a:t>- Enjeux de l’action évaluer, à définir champ de l’évaluation et les questions évaluatives,</a:t>
            </a:r>
          </a:p>
          <a:p>
            <a:pPr marL="714375" lvl="1" indent="-179388" eaLnBrk="1" hangingPunct="1">
              <a:buNone/>
            </a:pPr>
            <a:r>
              <a:rPr lang="fr-FR" dirty="0" smtClean="0">
                <a:solidFill>
                  <a:schemeClr val="tx1"/>
                </a:solidFill>
              </a:rPr>
              <a:t>- Valider la méthodologie de travail appropriée pour répondre aux questions évaluatives</a:t>
            </a:r>
            <a:r>
              <a:rPr lang="fr-FR" sz="1600" dirty="0" smtClean="0">
                <a:solidFill>
                  <a:schemeClr val="tx1"/>
                </a:solidFill>
              </a:rPr>
              <a:t>.</a:t>
            </a:r>
          </a:p>
          <a:p>
            <a:pPr marL="442913" indent="-266700" eaLnBrk="1" hangingPunct="1">
              <a:lnSpc>
                <a:spcPct val="150000"/>
              </a:lnSpc>
              <a:buNone/>
            </a:pPr>
            <a:r>
              <a:rPr lang="fr-FR" b="1" dirty="0" smtClean="0">
                <a:solidFill>
                  <a:schemeClr val="tx1"/>
                </a:solidFill>
              </a:rPr>
              <a:t>2</a:t>
            </a:r>
            <a:r>
              <a:rPr lang="fr-FR" b="1" baseline="30000" dirty="0" smtClean="0">
                <a:solidFill>
                  <a:schemeClr val="tx1"/>
                </a:solidFill>
              </a:rPr>
              <a:t>nd </a:t>
            </a:r>
            <a:r>
              <a:rPr lang="fr-FR" b="1" dirty="0" smtClean="0">
                <a:solidFill>
                  <a:schemeClr val="tx1"/>
                </a:solidFill>
              </a:rPr>
              <a:t>(M6/12)</a:t>
            </a:r>
          </a:p>
          <a:p>
            <a:pPr marL="534988" lvl="1" indent="0" eaLnBrk="1" hangingPunct="1">
              <a:buNone/>
            </a:pPr>
            <a:r>
              <a:rPr lang="fr-FR" dirty="0" smtClean="0">
                <a:solidFill>
                  <a:schemeClr val="tx1"/>
                </a:solidFill>
              </a:rPr>
              <a:t>- État d’avancement, adaptation méthodologie,</a:t>
            </a:r>
          </a:p>
          <a:p>
            <a:pPr marL="534988" lvl="1" indent="0" eaLnBrk="1" hangingPunct="1">
              <a:buNone/>
            </a:pPr>
            <a:r>
              <a:rPr lang="fr-FR" dirty="0" smtClean="0">
                <a:solidFill>
                  <a:schemeClr val="tx1"/>
                </a:solidFill>
              </a:rPr>
              <a:t>- Retour sur analyse des objectifs,</a:t>
            </a:r>
          </a:p>
          <a:p>
            <a:pPr marL="442913" indent="-266700" eaLnBrk="1" hangingPunct="1">
              <a:lnSpc>
                <a:spcPct val="150000"/>
              </a:lnSpc>
              <a:buNone/>
            </a:pPr>
            <a:r>
              <a:rPr lang="fr-FR" b="1" dirty="0" smtClean="0">
                <a:solidFill>
                  <a:schemeClr val="tx1"/>
                </a:solidFill>
              </a:rPr>
              <a:t>3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r>
              <a:rPr lang="fr-FR" b="1" dirty="0" smtClean="0">
                <a:solidFill>
                  <a:schemeClr val="tx1"/>
                </a:solidFill>
              </a:rPr>
              <a:t> (M10/12)</a:t>
            </a:r>
          </a:p>
          <a:p>
            <a:pPr marL="714375" lvl="1" indent="-179388" eaLnBrk="1" hangingPunct="1">
              <a:buNone/>
            </a:pPr>
            <a:r>
              <a:rPr lang="fr-FR" dirty="0" smtClean="0">
                <a:solidFill>
                  <a:schemeClr val="tx1"/>
                </a:solidFill>
              </a:rPr>
              <a:t>- Contribuer à l’interprétation des résultats et émettre un avis sur les conclusions de l’évaluation et sur les recommandations </a:t>
            </a:r>
          </a:p>
          <a:p>
            <a:pPr marL="714375" lvl="1" indent="-179388" eaLnBrk="1" hangingPunct="1">
              <a:buNone/>
            </a:pPr>
            <a:r>
              <a:rPr lang="fr-FR" dirty="0" smtClean="0">
                <a:solidFill>
                  <a:schemeClr val="tx1"/>
                </a:solidFill>
              </a:rPr>
              <a:t>- Faire des propositions sur la valorisation et la diffusion des résultats/conclusions/ recommandations de l’évaluation.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3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662880" y="476672"/>
            <a:ext cx="8229600" cy="652934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fr-FR" sz="2000" b="1" dirty="0" smtClean="0">
                <a:solidFill>
                  <a:srgbClr val="10253F"/>
                </a:solidFill>
              </a:rPr>
              <a:t/>
            </a:r>
            <a:br>
              <a:rPr lang="fr-FR" sz="2000" b="1" dirty="0" smtClean="0">
                <a:solidFill>
                  <a:srgbClr val="10253F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/>
              <a:t>Organiser la démarche : cahier des charges </a:t>
            </a:r>
            <a:r>
              <a:rPr lang="fr-FR" sz="2800" b="1" dirty="0" smtClean="0">
                <a:solidFill>
                  <a:srgbClr val="FF0000"/>
                </a:solidFill>
              </a:rPr>
              <a:t/>
            </a:r>
            <a:br>
              <a:rPr lang="fr-FR" sz="2800" b="1" dirty="0" smtClean="0">
                <a:solidFill>
                  <a:srgbClr val="FF0000"/>
                </a:solidFill>
              </a:rPr>
            </a:br>
            <a:endParaRPr lang="fr-FR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752529"/>
          </a:xfrm>
        </p:spPr>
        <p:txBody>
          <a:bodyPr>
            <a:normAutofit fontScale="70000" lnSpcReduction="20000"/>
          </a:bodyPr>
          <a:lstStyle/>
          <a:p>
            <a:pPr marL="442913" indent="-2667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3400" dirty="0" smtClean="0">
                <a:solidFill>
                  <a:schemeClr val="tx1"/>
                </a:solidFill>
              </a:rPr>
              <a:t>Les objectifs de l’évaluation : quelle obligation, qu’est ce que cela peut apporter ?</a:t>
            </a:r>
          </a:p>
          <a:p>
            <a:pPr marL="442913" indent="-2667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3400" dirty="0" smtClean="0">
                <a:solidFill>
                  <a:schemeClr val="tx1"/>
                </a:solidFill>
              </a:rPr>
              <a:t>Le champ de l’évaluation : les contours de la politique à évaluer</a:t>
            </a:r>
          </a:p>
          <a:p>
            <a:pPr marL="442913" indent="-2667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3400" dirty="0" smtClean="0">
                <a:solidFill>
                  <a:schemeClr val="tx1"/>
                </a:solidFill>
              </a:rPr>
              <a:t>Le questionnement évaluatif : cibler les questions à privilégier selon les critères de l’évaluation</a:t>
            </a:r>
          </a:p>
          <a:p>
            <a:pPr marL="442913" indent="-2667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3400" dirty="0" smtClean="0">
                <a:solidFill>
                  <a:schemeClr val="tx1"/>
                </a:solidFill>
              </a:rPr>
              <a:t>La méthode privilégiée : interne / externe / évaluation participative ; quantitatif / qualitatif</a:t>
            </a:r>
          </a:p>
          <a:p>
            <a:pPr marL="442913" indent="-2667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3400" dirty="0" smtClean="0">
                <a:solidFill>
                  <a:schemeClr val="tx1"/>
                </a:solidFill>
              </a:rPr>
              <a:t>Modalités de restitutions des travaux et de diffusion : livrables, support et mode de diffusion des conclusions et préconisations</a:t>
            </a:r>
          </a:p>
          <a:p>
            <a:pPr marL="442913" indent="-266700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6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675" y="404664"/>
            <a:ext cx="849694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Organiser la démarche : </a:t>
            </a:r>
            <a:r>
              <a:rPr lang="fr-FR" sz="3600" b="1" dirty="0" smtClean="0"/>
              <a:t>questionnement évaluatif (1)</a:t>
            </a:r>
            <a:endParaRPr lang="fr-FR" sz="3600" b="1" dirty="0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8535988" y="6248400"/>
            <a:ext cx="4492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3.2.</a:t>
            </a:r>
          </a:p>
        </p:txBody>
      </p:sp>
      <p:sp>
        <p:nvSpPr>
          <p:cNvPr id="34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3" cy="5328592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Questions </a:t>
            </a:r>
            <a:r>
              <a:rPr lang="fr-FR" sz="2400" dirty="0">
                <a:solidFill>
                  <a:schemeClr val="tx1"/>
                </a:solidFill>
              </a:rPr>
              <a:t>permettant </a:t>
            </a:r>
            <a:r>
              <a:rPr lang="fr-FR" sz="2400" b="1" dirty="0">
                <a:solidFill>
                  <a:schemeClr val="tx1"/>
                </a:solidFill>
              </a:rPr>
              <a:t>d’orienter l’évaluation sur les préoccupations des parties prenantes </a:t>
            </a:r>
            <a:r>
              <a:rPr lang="fr-FR" sz="2400" dirty="0">
                <a:solidFill>
                  <a:schemeClr val="tx1"/>
                </a:solidFill>
              </a:rPr>
              <a:t>concernant la politique évaluée et dont les </a:t>
            </a:r>
            <a:r>
              <a:rPr lang="fr-FR" sz="2400" b="1" dirty="0">
                <a:solidFill>
                  <a:schemeClr val="tx1"/>
                </a:solidFill>
              </a:rPr>
              <a:t>réponses sont susceptibles d’améliorer </a:t>
            </a:r>
            <a:r>
              <a:rPr lang="fr-FR" sz="2400" dirty="0">
                <a:solidFill>
                  <a:schemeClr val="tx1"/>
                </a:solidFill>
              </a:rPr>
              <a:t>la pertinence, la conduite et l’efficacité du programme</a:t>
            </a:r>
            <a:r>
              <a:rPr lang="fr-FR" sz="2400" dirty="0" smtClean="0">
                <a:solidFill>
                  <a:schemeClr val="tx1"/>
                </a:solidFill>
              </a:rPr>
              <a:t>. </a:t>
            </a:r>
          </a:p>
          <a:p>
            <a:pPr marL="3429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4 étapes : </a:t>
            </a:r>
            <a:endParaRPr lang="fr-FR" sz="2400" dirty="0">
              <a:solidFill>
                <a:schemeClr val="tx1"/>
              </a:solidFill>
            </a:endParaRPr>
          </a:p>
          <a:p>
            <a:pPr marL="266700" lvl="0" indent="-266700"/>
            <a:r>
              <a:rPr lang="fr-FR" sz="2400" dirty="0">
                <a:solidFill>
                  <a:schemeClr val="tx1"/>
                </a:solidFill>
              </a:rPr>
              <a:t>Identifier les questions/préoccupations que </a:t>
            </a:r>
            <a:r>
              <a:rPr lang="fr-FR" sz="2400" dirty="0" smtClean="0">
                <a:solidFill>
                  <a:schemeClr val="tx1"/>
                </a:solidFill>
              </a:rPr>
              <a:t>posent </a:t>
            </a:r>
            <a:r>
              <a:rPr lang="fr-FR" sz="2400" dirty="0">
                <a:solidFill>
                  <a:schemeClr val="tx1"/>
                </a:solidFill>
              </a:rPr>
              <a:t>le </a:t>
            </a:r>
            <a:r>
              <a:rPr lang="fr-FR" sz="2400" dirty="0" smtClean="0">
                <a:solidFill>
                  <a:schemeClr val="tx1"/>
                </a:solidFill>
              </a:rPr>
              <a:t>contenu, la </a:t>
            </a:r>
            <a:r>
              <a:rPr lang="fr-FR" sz="2400" dirty="0">
                <a:solidFill>
                  <a:schemeClr val="tx1"/>
                </a:solidFill>
              </a:rPr>
              <a:t>mise en </a:t>
            </a:r>
            <a:r>
              <a:rPr lang="fr-FR" sz="2400" dirty="0" smtClean="0">
                <a:solidFill>
                  <a:schemeClr val="tx1"/>
                </a:solidFill>
              </a:rPr>
              <a:t>œuvre et les résultats atteints (ou non atteints)</a:t>
            </a:r>
            <a:endParaRPr lang="fr-FR" sz="2400" dirty="0">
              <a:solidFill>
                <a:schemeClr val="tx1"/>
              </a:solidFill>
            </a:endParaRPr>
          </a:p>
          <a:p>
            <a:pPr marL="266700" indent="-266700"/>
            <a:r>
              <a:rPr lang="fr-FR" sz="2400" dirty="0">
                <a:solidFill>
                  <a:schemeClr val="tx1"/>
                </a:solidFill>
              </a:rPr>
              <a:t>Relier les questions évaluatives aux critères de </a:t>
            </a:r>
            <a:r>
              <a:rPr lang="fr-FR" sz="2400" dirty="0" smtClean="0">
                <a:solidFill>
                  <a:schemeClr val="tx1"/>
                </a:solidFill>
              </a:rPr>
              <a:t>l’évaluation</a:t>
            </a:r>
          </a:p>
          <a:p>
            <a:pPr marL="266700" indent="-266700"/>
            <a:r>
              <a:rPr lang="fr-FR" sz="2400" dirty="0">
                <a:solidFill>
                  <a:schemeClr val="tx1"/>
                </a:solidFill>
              </a:rPr>
              <a:t>Décliner les questions en plusieurs affirmations à tester (ou sous-questions)</a:t>
            </a:r>
          </a:p>
          <a:p>
            <a:pPr marL="266700" lvl="0" indent="-266700"/>
            <a:r>
              <a:rPr lang="fr-FR" sz="2400" dirty="0">
                <a:solidFill>
                  <a:schemeClr val="tx1"/>
                </a:solidFill>
              </a:rPr>
              <a:t>Mettre en regard ces affirmations à tester avec des sources d’informations et des modalités de </a:t>
            </a:r>
            <a:r>
              <a:rPr lang="fr-FR" sz="2400" dirty="0" smtClean="0">
                <a:solidFill>
                  <a:schemeClr val="tx1"/>
                </a:solidFill>
              </a:rPr>
              <a:t>collecte (s’assurer de la faisabilité).</a:t>
            </a:r>
            <a:endParaRPr lang="fr-FR" sz="2400" dirty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2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652934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fr-FR" sz="2000" b="1" dirty="0" smtClean="0">
                <a:solidFill>
                  <a:srgbClr val="10253F"/>
                </a:solidFill>
              </a:rPr>
              <a:t/>
            </a:r>
            <a:br>
              <a:rPr lang="fr-FR" sz="2000" b="1" dirty="0" smtClean="0">
                <a:solidFill>
                  <a:srgbClr val="10253F"/>
                </a:solidFill>
              </a:rPr>
            </a:br>
            <a:r>
              <a:rPr lang="fr-FR" sz="3600" b="1" dirty="0"/>
              <a:t>Organiser la démarche : exemple de questions évaluatives (évaluation nationale Leader)</a:t>
            </a:r>
            <a:br>
              <a:rPr lang="fr-FR" sz="3600" b="1" dirty="0"/>
            </a:br>
            <a:endParaRPr lang="fr-FR" sz="3600" b="1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328592"/>
          </a:xfrm>
        </p:spPr>
        <p:txBody>
          <a:bodyPr>
            <a:normAutofit fontScale="77500" lnSpcReduction="20000"/>
          </a:bodyPr>
          <a:lstStyle/>
          <a:p>
            <a:pPr marL="442913" indent="-2667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400" b="1" dirty="0" smtClean="0">
                <a:solidFill>
                  <a:schemeClr val="tx1"/>
                </a:solidFill>
              </a:rPr>
              <a:t>Quelle est la plus-value de Leader ?</a:t>
            </a:r>
          </a:p>
          <a:p>
            <a:pPr marL="842963" lvl="1" indent="-2667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2300" dirty="0" smtClean="0">
                <a:solidFill>
                  <a:schemeClr val="tx1"/>
                </a:solidFill>
              </a:rPr>
              <a:t>Les stratégies des Gal ont-elles fait émerger et diffuser de nouveaux modes d’action et d’organisation</a:t>
            </a:r>
          </a:p>
          <a:p>
            <a:pPr marL="842963" lvl="1" indent="-2667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2300" dirty="0" smtClean="0">
                <a:solidFill>
                  <a:schemeClr val="tx1"/>
                </a:solidFill>
              </a:rPr>
              <a:t>Leader a-t-il permis de développer des synergies entre agriculture et territoire ?</a:t>
            </a:r>
          </a:p>
          <a:p>
            <a:pPr marL="442913" indent="-2667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400" b="1" dirty="0" smtClean="0">
                <a:solidFill>
                  <a:schemeClr val="tx1"/>
                </a:solidFill>
              </a:rPr>
              <a:t>Quelle est l’efficacité et l’efficience de Leader ?</a:t>
            </a:r>
          </a:p>
          <a:p>
            <a:pPr marL="842963" lvl="1" indent="-2667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2300" dirty="0" smtClean="0">
                <a:solidFill>
                  <a:schemeClr val="tx1"/>
                </a:solidFill>
              </a:rPr>
              <a:t>Les Gal assurent-ils efficacement le pilotage de la stratégie de développement local ?</a:t>
            </a:r>
          </a:p>
          <a:p>
            <a:pPr marL="842963" lvl="1" indent="-2667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2300" dirty="0" smtClean="0">
                <a:solidFill>
                  <a:schemeClr val="tx1"/>
                </a:solidFill>
              </a:rPr>
              <a:t>Les moyens de gestion et de suivi répondent-ils aux attentes des acteurs ?</a:t>
            </a:r>
          </a:p>
          <a:p>
            <a:pPr marL="442913" indent="-2667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400" b="1" dirty="0" smtClean="0">
                <a:solidFill>
                  <a:schemeClr val="tx1"/>
                </a:solidFill>
              </a:rPr>
              <a:t>Quelle est la cohérence interne et externe ?</a:t>
            </a:r>
          </a:p>
          <a:p>
            <a:pPr marL="842963" lvl="1" indent="-2667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2300" dirty="0" smtClean="0">
                <a:solidFill>
                  <a:schemeClr val="tx1"/>
                </a:solidFill>
              </a:rPr>
              <a:t>L’architecture de l’axe 4 est-elle favorable ou défavorable à l’originalité des projets Leader  ?</a:t>
            </a:r>
          </a:p>
          <a:p>
            <a:pPr marL="842963" lvl="1" indent="-2667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2300" dirty="0" smtClean="0">
                <a:solidFill>
                  <a:schemeClr val="tx1"/>
                </a:solidFill>
              </a:rPr>
              <a:t>Comment s’articulent les instances du Gal avec les autres niveaux de décision présents sur le territoire ?</a:t>
            </a:r>
          </a:p>
          <a:p>
            <a:pPr marL="842963" lvl="1" indent="-266700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fr-FR" sz="1600" b="1" dirty="0" smtClean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52934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fr-FR" sz="2000" b="1" dirty="0" smtClean="0">
                <a:solidFill>
                  <a:srgbClr val="10253F"/>
                </a:solidFill>
              </a:rPr>
              <a:t/>
            </a:r>
            <a:br>
              <a:rPr lang="fr-FR" sz="2000" b="1" dirty="0" smtClean="0">
                <a:solidFill>
                  <a:srgbClr val="10253F"/>
                </a:solidFill>
              </a:rPr>
            </a:br>
            <a:r>
              <a:rPr lang="fr-FR" sz="3600" b="1" dirty="0"/>
              <a:t>Instrumenter les questions évaluations pour pouvoir y répondre</a:t>
            </a:r>
            <a:br>
              <a:rPr lang="fr-FR" sz="3600" b="1" dirty="0"/>
            </a:br>
            <a:endParaRPr lang="fr-FR" sz="3600" b="1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04567"/>
              </p:ext>
            </p:extLst>
          </p:nvPr>
        </p:nvGraphicFramePr>
        <p:xfrm>
          <a:off x="683568" y="2492896"/>
          <a:ext cx="7924428" cy="368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232248"/>
                <a:gridCol w="2702961"/>
                <a:gridCol w="19811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Questions </a:t>
                      </a:r>
                      <a:r>
                        <a:rPr lang="fr-FR" sz="1400" dirty="0" err="1" smtClean="0"/>
                        <a:t>évalua-tives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Affirmation</a:t>
                      </a:r>
                      <a:r>
                        <a:rPr lang="fr-FR" sz="1600" baseline="0" dirty="0" smtClean="0"/>
                        <a:t> à tester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Indicateurs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Sources</a:t>
                      </a:r>
                      <a:r>
                        <a:rPr lang="fr-FR" sz="1600" baseline="0" dirty="0" smtClean="0"/>
                        <a:t> d’information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Q1 : La démarche LEADER a-t-elle le mieux permis d’investir les acteurs des GAL dans une stratégie commune pour leur territoire (critère d’efficacité)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acteurs des GAL sont</a:t>
                      </a:r>
                    </a:p>
                    <a:p>
                      <a:r>
                        <a:rPr lang="fr-FR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mieux impliqués dans la</a:t>
                      </a:r>
                    </a:p>
                    <a:p>
                      <a:r>
                        <a:rPr lang="fr-FR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mise en </a:t>
                      </a:r>
                      <a:r>
                        <a:rPr lang="fr-FR" sz="135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oeuvre</a:t>
                      </a:r>
                      <a:r>
                        <a:rPr lang="fr-FR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</a:t>
                      </a:r>
                    </a:p>
                    <a:p>
                      <a:r>
                        <a:rPr lang="fr-FR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stratégie de territoire ?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>
                        <a:buFontTx/>
                        <a:buNone/>
                      </a:pPr>
                      <a:r>
                        <a:rPr lang="fr-FR" dirty="0" smtClean="0"/>
                        <a:t>-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Nb</a:t>
                      </a:r>
                      <a:r>
                        <a:rPr lang="fr-FR" baseline="0" dirty="0" smtClean="0"/>
                        <a:t> de participants aux réunions du GAL</a:t>
                      </a:r>
                    </a:p>
                    <a:p>
                      <a:pPr marL="85725" indent="-85725">
                        <a:buFontTx/>
                        <a:buNone/>
                      </a:pPr>
                      <a:r>
                        <a:rPr lang="fr-FR" baseline="0" dirty="0" smtClean="0"/>
                        <a:t>- Satisfaction des acteurs sur le fonctionnement du GAL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Compte-rendu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Entretiens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acteurs des GAL</a:t>
                      </a:r>
                    </a:p>
                    <a:p>
                      <a:r>
                        <a:rPr lang="fr-FR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développent des</a:t>
                      </a:r>
                    </a:p>
                    <a:p>
                      <a:r>
                        <a:rPr lang="fr-FR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solutions communes à un</a:t>
                      </a:r>
                    </a:p>
                    <a:p>
                      <a:r>
                        <a:rPr lang="fr-FR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problème reconnu de</a:t>
                      </a:r>
                    </a:p>
                    <a:p>
                      <a:r>
                        <a:rPr lang="fr-FR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leur territoire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/>
                      <a:r>
                        <a:rPr lang="fr-FR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Les acteurs des GAL interrogés sont d’accord sur les principaux problèmes de leur territoire et sur les solutions à apporter aux problèmes de leur territoire.</a:t>
                      </a:r>
                    </a:p>
                    <a:p>
                      <a:pPr marL="85725" indent="-85725"/>
                      <a:r>
                        <a:rPr lang="fr-FR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Exemples significatifs d’actions collectives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Entretiens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Système de suivi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755576" y="1844824"/>
            <a:ext cx="82296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/>
            </a:r>
            <a:br>
              <a:rPr lang="fr-FR" sz="2000" b="1" dirty="0" smtClean="0">
                <a:solidFill>
                  <a:schemeClr val="tx1"/>
                </a:solidFill>
              </a:rPr>
            </a:br>
            <a:r>
              <a:rPr lang="fr-FR" sz="3600" b="1" dirty="0">
                <a:solidFill>
                  <a:schemeClr val="tx1"/>
                </a:solidFill>
              </a:rPr>
              <a:t>Exemple (issu du cadre régional évaluation Leader en Bretagne – </a:t>
            </a:r>
            <a:r>
              <a:rPr lang="fr-FR" sz="3600" b="1" dirty="0" err="1">
                <a:solidFill>
                  <a:schemeClr val="tx1"/>
                </a:solidFill>
              </a:rPr>
              <a:t>Euréval</a:t>
            </a:r>
            <a:r>
              <a:rPr lang="fr-FR" sz="36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0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331640" y="707950"/>
            <a:ext cx="7416823" cy="1280890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Introduction : pourquoi évaluer ? (1)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57251" y="1844824"/>
            <a:ext cx="7404653" cy="4395936"/>
          </a:xfrm>
        </p:spPr>
        <p:txBody>
          <a:bodyPr>
            <a:normAutofit lnSpcReduction="10000"/>
          </a:bodyPr>
          <a:lstStyle/>
          <a:p>
            <a:pPr marL="266700" indent="-231775"/>
            <a:r>
              <a:rPr lang="fr-FR" altLang="fr-FR" sz="2800" dirty="0" smtClean="0">
                <a:solidFill>
                  <a:schemeClr val="tx1"/>
                </a:solidFill>
                <a:latin typeface="Arial" pitchFamily="34" charset="0"/>
              </a:rPr>
              <a:t>Une </a:t>
            </a:r>
            <a:r>
              <a:rPr lang="fr-FR" altLang="fr-FR" sz="2800" dirty="0">
                <a:solidFill>
                  <a:schemeClr val="tx1"/>
                </a:solidFill>
                <a:latin typeface="Arial" pitchFamily="34" charset="0"/>
              </a:rPr>
              <a:t>complexité croissante : aider à faire des choix </a:t>
            </a:r>
            <a:r>
              <a:rPr lang="fr-FR" altLang="fr-FR" sz="2800" dirty="0" smtClean="0">
                <a:solidFill>
                  <a:schemeClr val="tx1"/>
                </a:solidFill>
                <a:latin typeface="Arial" pitchFamily="34" charset="0"/>
              </a:rPr>
              <a:t>stratégiques et vérifier leur pertinence</a:t>
            </a:r>
            <a:endParaRPr lang="fr-FR" altLang="fr-FR" sz="2800" dirty="0">
              <a:solidFill>
                <a:schemeClr val="tx1"/>
              </a:solidFill>
              <a:latin typeface="Arial" pitchFamily="34" charset="0"/>
            </a:endParaRPr>
          </a:p>
          <a:p>
            <a:pPr marL="266700" indent="-231775"/>
            <a:endParaRPr lang="fr-FR" altLang="fr-FR" sz="2800" dirty="0">
              <a:solidFill>
                <a:schemeClr val="tx1"/>
              </a:solidFill>
              <a:latin typeface="Arial" pitchFamily="34" charset="0"/>
            </a:endParaRPr>
          </a:p>
          <a:p>
            <a:pPr marL="266700" indent="-231775"/>
            <a:r>
              <a:rPr lang="fr-FR" altLang="fr-FR" sz="2800" dirty="0" smtClean="0">
                <a:solidFill>
                  <a:schemeClr val="tx1"/>
                </a:solidFill>
                <a:latin typeface="Arial" pitchFamily="34" charset="0"/>
              </a:rPr>
              <a:t>Des </a:t>
            </a:r>
            <a:r>
              <a:rPr lang="fr-FR" altLang="fr-FR" sz="2800" dirty="0">
                <a:solidFill>
                  <a:schemeClr val="tx1"/>
                </a:solidFill>
                <a:latin typeface="Arial" pitchFamily="34" charset="0"/>
              </a:rPr>
              <a:t>acteurs et des partenariats nombreux  : clarifier les responsabilités et vérifier la cohérence </a:t>
            </a:r>
          </a:p>
          <a:p>
            <a:pPr marL="266700" indent="-231775"/>
            <a:endParaRPr lang="fr-FR" altLang="fr-FR" sz="1800" dirty="0">
              <a:solidFill>
                <a:schemeClr val="tx1"/>
              </a:solidFill>
              <a:latin typeface="Arial" pitchFamily="34" charset="0"/>
            </a:endParaRPr>
          </a:p>
          <a:p>
            <a:pPr marL="266700" indent="-231775"/>
            <a:r>
              <a:rPr lang="fr-FR" altLang="fr-FR" sz="2800" dirty="0" smtClean="0">
                <a:solidFill>
                  <a:schemeClr val="tx1"/>
                </a:solidFill>
                <a:latin typeface="Arial" pitchFamily="34" charset="0"/>
              </a:rPr>
              <a:t>La </a:t>
            </a:r>
            <a:r>
              <a:rPr lang="fr-FR" altLang="fr-FR" sz="2800" dirty="0">
                <a:solidFill>
                  <a:schemeClr val="tx1"/>
                </a:solidFill>
                <a:latin typeface="Arial" pitchFamily="34" charset="0"/>
              </a:rPr>
              <a:t>rareté des </a:t>
            </a:r>
            <a:r>
              <a:rPr lang="fr-FR" altLang="fr-FR" sz="2800" dirty="0" smtClean="0">
                <a:solidFill>
                  <a:schemeClr val="tx1"/>
                </a:solidFill>
                <a:latin typeface="Arial" pitchFamily="34" charset="0"/>
              </a:rPr>
              <a:t>ressources financières </a:t>
            </a:r>
            <a:r>
              <a:rPr lang="fr-FR" altLang="fr-FR" sz="2800" dirty="0">
                <a:solidFill>
                  <a:schemeClr val="tx1"/>
                </a:solidFill>
                <a:latin typeface="Arial" pitchFamily="34" charset="0"/>
              </a:rPr>
              <a:t>: vérifier le bon usage de l’argent public </a:t>
            </a:r>
            <a:r>
              <a:rPr lang="fr-FR" altLang="fr-FR" sz="2800" dirty="0" smtClean="0">
                <a:solidFill>
                  <a:schemeClr val="tx1"/>
                </a:solidFill>
                <a:latin typeface="Arial" pitchFamily="34" charset="0"/>
              </a:rPr>
              <a:t>et son efficacité</a:t>
            </a:r>
            <a:endParaRPr lang="fr-FR" altLang="fr-FR" sz="2800" dirty="0">
              <a:solidFill>
                <a:schemeClr val="tx1"/>
              </a:solidFill>
              <a:latin typeface="Arial" pitchFamily="34" charset="0"/>
            </a:endParaRP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9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675" y="404664"/>
            <a:ext cx="849694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/>
              <a:t>Définir les modalités de conduite de l’évaluation</a:t>
            </a:r>
            <a:endParaRPr lang="fr-FR" sz="3600" b="1" dirty="0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8535988" y="6248400"/>
            <a:ext cx="4492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3.2.</a:t>
            </a:r>
          </a:p>
        </p:txBody>
      </p:sp>
      <p:sp>
        <p:nvSpPr>
          <p:cNvPr id="34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4"/>
            <a:ext cx="8136903" cy="5544616"/>
          </a:xfrm>
        </p:spPr>
        <p:txBody>
          <a:bodyPr>
            <a:normAutofit/>
          </a:bodyPr>
          <a:lstStyle/>
          <a:p>
            <a:pPr marL="442913" indent="-266700">
              <a:lnSpc>
                <a:spcPct val="100000"/>
              </a:lnSpc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L’évaluation </a:t>
            </a:r>
            <a:r>
              <a:rPr lang="fr-FR" sz="2400" b="1" dirty="0">
                <a:solidFill>
                  <a:schemeClr val="tx1"/>
                </a:solidFill>
              </a:rPr>
              <a:t>externe (cabinet d’évaluation) : </a:t>
            </a:r>
            <a:r>
              <a:rPr lang="fr-FR" sz="2400" dirty="0">
                <a:solidFill>
                  <a:schemeClr val="tx1"/>
                </a:solidFill>
              </a:rPr>
              <a:t>Indépendance de jugement de valeur et rigueur de la méthodologie… mais problème </a:t>
            </a:r>
            <a:r>
              <a:rPr lang="fr-FR" sz="2400" dirty="0" smtClean="0">
                <a:solidFill>
                  <a:schemeClr val="tx1"/>
                </a:solidFill>
              </a:rPr>
              <a:t>d’appropriation</a:t>
            </a:r>
          </a:p>
          <a:p>
            <a:pPr marL="176213" indent="0">
              <a:lnSpc>
                <a:spcPct val="100000"/>
              </a:lnSpc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442913" indent="-266700">
              <a:lnSpc>
                <a:spcPct val="100000"/>
              </a:lnSpc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L’évaluation interne : </a:t>
            </a:r>
            <a:r>
              <a:rPr lang="fr-FR" sz="2400" dirty="0">
                <a:solidFill>
                  <a:schemeClr val="tx1"/>
                </a:solidFill>
              </a:rPr>
              <a:t>bonne connaissance des acteurs et de la politique… mais manque de recul et d’objectivité</a:t>
            </a:r>
            <a:r>
              <a:rPr lang="fr-FR" sz="2400" b="1" dirty="0" smtClean="0">
                <a:solidFill>
                  <a:schemeClr val="tx1"/>
                </a:solidFill>
              </a:rPr>
              <a:t>.</a:t>
            </a:r>
          </a:p>
          <a:p>
            <a:pPr marL="176213" indent="0">
              <a:lnSpc>
                <a:spcPct val="100000"/>
              </a:lnSpc>
              <a:buNone/>
            </a:pPr>
            <a:endParaRPr lang="fr-FR" sz="1200" b="1" dirty="0">
              <a:solidFill>
                <a:schemeClr val="tx1"/>
              </a:solidFill>
            </a:endParaRPr>
          </a:p>
          <a:p>
            <a:pPr marL="442913" indent="-266700">
              <a:lnSpc>
                <a:spcPct val="100000"/>
              </a:lnSpc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L’évaluation </a:t>
            </a:r>
            <a:r>
              <a:rPr lang="fr-FR" sz="2400" b="1" dirty="0" smtClean="0">
                <a:solidFill>
                  <a:schemeClr val="tx1"/>
                </a:solidFill>
              </a:rPr>
              <a:t>mixte </a:t>
            </a:r>
            <a:r>
              <a:rPr lang="fr-FR" sz="2400" b="1" dirty="0">
                <a:solidFill>
                  <a:schemeClr val="tx1"/>
                </a:solidFill>
              </a:rPr>
              <a:t>: </a:t>
            </a:r>
            <a:r>
              <a:rPr lang="fr-FR" sz="2400" dirty="0">
                <a:solidFill>
                  <a:schemeClr val="tx1"/>
                </a:solidFill>
              </a:rPr>
              <a:t>« hybride » externe et interne. </a:t>
            </a:r>
          </a:p>
          <a:p>
            <a:pPr marL="442913" indent="-266700">
              <a:lnSpc>
                <a:spcPct val="100000"/>
              </a:lnSpc>
              <a:buNone/>
            </a:pPr>
            <a:r>
              <a:rPr lang="fr-FR" sz="2400" dirty="0">
                <a:solidFill>
                  <a:schemeClr val="tx1"/>
                </a:solidFill>
              </a:rPr>
              <a:t>	=&gt; pour crédibiliser l’évaluation (méthodes éprouvées) et accroître son utilité (appropriation en interne)</a:t>
            </a:r>
          </a:p>
          <a:p>
            <a:pPr marL="34290" indent="0">
              <a:lnSpc>
                <a:spcPct val="100000"/>
              </a:lnSpc>
              <a:buNone/>
            </a:pPr>
            <a:endParaRPr lang="fr-FR" sz="2400" b="1" dirty="0" smtClean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05740" lvl="1" indent="0">
              <a:buNone/>
            </a:pPr>
            <a:endParaRPr lang="fr-FR" sz="4000" dirty="0" smtClean="0"/>
          </a:p>
          <a:p>
            <a:pPr marL="205740" lvl="1" indent="0" algn="ctr">
              <a:buNone/>
            </a:pPr>
            <a:r>
              <a:rPr lang="fr-FR" sz="4000" b="1" dirty="0"/>
              <a:t>3</a:t>
            </a:r>
            <a:r>
              <a:rPr lang="fr-FR" sz="4000" b="1" dirty="0" smtClean="0"/>
              <a:t>. Conduire l’évaluation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>
              <a:buNone/>
            </a:pPr>
            <a:r>
              <a:rPr lang="fr-FR" altLang="fr-FR" sz="1800" b="1" dirty="0" smtClean="0">
                <a:latin typeface="Arial" charset="0"/>
              </a:rPr>
              <a:t>4 phases </a:t>
            </a:r>
            <a:r>
              <a:rPr lang="fr-FR" altLang="fr-FR" sz="1800" dirty="0" smtClean="0">
                <a:latin typeface="Arial" charset="0"/>
              </a:rPr>
              <a:t>dans la conduite de l’évaluation :</a:t>
            </a:r>
          </a:p>
          <a:p>
            <a:pPr marL="654050" indent="-342900">
              <a:buAutoNum type="arabicParenR"/>
            </a:pPr>
            <a:r>
              <a:rPr lang="fr-FR" altLang="fr-FR" sz="1800" dirty="0" smtClean="0">
                <a:solidFill>
                  <a:srgbClr val="00B0F0"/>
                </a:solidFill>
                <a:latin typeface="Arial" charset="0"/>
              </a:rPr>
              <a:t>Structurer </a:t>
            </a:r>
            <a:r>
              <a:rPr lang="fr-FR" altLang="fr-FR" sz="1800" dirty="0">
                <a:solidFill>
                  <a:srgbClr val="00B0F0"/>
                </a:solidFill>
                <a:latin typeface="Arial" charset="0"/>
              </a:rPr>
              <a:t>: Clarifier et hiérarchiser les objectifs, expliciter les impacts et effets viser (et donc à évaluer), définition des </a:t>
            </a:r>
            <a:r>
              <a:rPr lang="fr-FR" altLang="fr-FR" sz="1800" dirty="0" smtClean="0">
                <a:solidFill>
                  <a:srgbClr val="00B0F0"/>
                </a:solidFill>
                <a:latin typeface="Arial" charset="0"/>
              </a:rPr>
              <a:t>critères</a:t>
            </a:r>
          </a:p>
          <a:p>
            <a:pPr marL="654050" indent="-342900">
              <a:buAutoNum type="arabicParenR"/>
            </a:pPr>
            <a:r>
              <a:rPr lang="fr-FR" altLang="fr-FR" sz="1800" dirty="0" smtClean="0">
                <a:solidFill>
                  <a:srgbClr val="00B0F0"/>
                </a:solidFill>
                <a:latin typeface="Arial" charset="0"/>
              </a:rPr>
              <a:t>Observer </a:t>
            </a:r>
            <a:r>
              <a:rPr lang="fr-FR" altLang="fr-FR" sz="1800" dirty="0">
                <a:solidFill>
                  <a:srgbClr val="00B0F0"/>
                </a:solidFill>
                <a:latin typeface="Arial" charset="0"/>
              </a:rPr>
              <a:t>: circonscrire le champ d ’observation, collecter les </a:t>
            </a:r>
            <a:r>
              <a:rPr lang="fr-FR" altLang="fr-FR" sz="1800" dirty="0" smtClean="0">
                <a:solidFill>
                  <a:srgbClr val="00B0F0"/>
                </a:solidFill>
                <a:latin typeface="Arial" charset="0"/>
              </a:rPr>
              <a:t>données</a:t>
            </a:r>
          </a:p>
          <a:p>
            <a:pPr marL="654050" indent="-342900">
              <a:buAutoNum type="arabicParenR"/>
            </a:pPr>
            <a:r>
              <a:rPr lang="fr-FR" altLang="fr-FR" sz="1800" dirty="0" smtClean="0">
                <a:solidFill>
                  <a:srgbClr val="00B0F0"/>
                </a:solidFill>
                <a:latin typeface="Arial" charset="0"/>
              </a:rPr>
              <a:t>Analyser </a:t>
            </a:r>
            <a:r>
              <a:rPr lang="fr-FR" altLang="fr-FR" sz="1800" dirty="0">
                <a:solidFill>
                  <a:srgbClr val="00B0F0"/>
                </a:solidFill>
                <a:latin typeface="Arial" charset="0"/>
              </a:rPr>
              <a:t>: estimer les effets, croiser les </a:t>
            </a:r>
            <a:r>
              <a:rPr lang="fr-FR" altLang="fr-FR" sz="1800" dirty="0" smtClean="0">
                <a:solidFill>
                  <a:srgbClr val="00B0F0"/>
                </a:solidFill>
                <a:latin typeface="Arial" charset="0"/>
              </a:rPr>
              <a:t>informations</a:t>
            </a:r>
          </a:p>
          <a:p>
            <a:pPr marL="654050" indent="-342900">
              <a:buAutoNum type="arabicParenR"/>
            </a:pPr>
            <a:r>
              <a:rPr lang="fr-FR" altLang="fr-FR" sz="1800" dirty="0" smtClean="0">
                <a:solidFill>
                  <a:srgbClr val="00B0F0"/>
                </a:solidFill>
                <a:latin typeface="Arial" charset="0"/>
              </a:rPr>
              <a:t>Juger </a:t>
            </a:r>
            <a:r>
              <a:rPr lang="fr-FR" altLang="fr-FR" sz="1800" dirty="0">
                <a:solidFill>
                  <a:srgbClr val="00B0F0"/>
                </a:solidFill>
                <a:latin typeface="Arial" charset="0"/>
              </a:rPr>
              <a:t>et recommander </a:t>
            </a:r>
          </a:p>
          <a:p>
            <a:pPr marL="205740" lvl="1" indent="0">
              <a:buNone/>
            </a:pPr>
            <a:endParaRPr lang="fr-FR" sz="36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2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652934"/>
          </a:xfrm>
        </p:spPr>
        <p:txBody>
          <a:bodyPr>
            <a:noAutofit/>
          </a:bodyPr>
          <a:lstStyle/>
          <a:p>
            <a:pPr marL="1433513" indent="-1433513" algn="l" eaLnBrk="1" hangingPunct="1"/>
            <a:r>
              <a:rPr lang="fr-FR" sz="3200" b="1" dirty="0" smtClean="0">
                <a:solidFill>
                  <a:srgbClr val="00B0F0"/>
                </a:solidFill>
              </a:rPr>
              <a:t>Phase 1- Structurer l’évaluation : comprendre la politique évaluée -&gt; le graphe d’objectif</a:t>
            </a: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323528" y="1772816"/>
            <a:ext cx="8445624" cy="4824537"/>
          </a:xfrm>
        </p:spPr>
        <p:txBody>
          <a:bodyPr>
            <a:normAutofit fontScale="70000" lnSpcReduction="20000"/>
          </a:bodyPr>
          <a:lstStyle/>
          <a:p>
            <a:pPr marL="442913" indent="-2667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Constat : Une formulation des objectifs et des actions souvent peu hiérarchisée</a:t>
            </a:r>
          </a:p>
          <a:p>
            <a:pPr marL="442913" indent="-2667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Mise à plat des finalités et des objectifs opérationnels  visés par le programme</a:t>
            </a:r>
          </a:p>
          <a:p>
            <a:pPr marL="442913" indent="-266700">
              <a:lnSpc>
                <a:spcPct val="120000"/>
              </a:lnSpc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	=&gt; Graphe d’objectifs comme UNE représentation possible de l’intervention publique : « </a:t>
            </a:r>
            <a:r>
              <a:rPr lang="fr-FR" sz="2800" b="1" dirty="0" err="1" smtClean="0">
                <a:solidFill>
                  <a:schemeClr val="tx1"/>
                </a:solidFill>
              </a:rPr>
              <a:t>hierarchy</a:t>
            </a:r>
            <a:r>
              <a:rPr lang="fr-FR" sz="2800" b="1" dirty="0" smtClean="0">
                <a:solidFill>
                  <a:schemeClr val="tx1"/>
                </a:solidFill>
              </a:rPr>
              <a:t> of objectives </a:t>
            </a:r>
            <a:r>
              <a:rPr lang="fr-FR" sz="2800" b="1" dirty="0" err="1" smtClean="0">
                <a:solidFill>
                  <a:schemeClr val="tx1"/>
                </a:solidFill>
              </a:rPr>
              <a:t>including</a:t>
            </a:r>
            <a:r>
              <a:rPr lang="fr-FR" sz="2800" b="1" dirty="0" smtClean="0">
                <a:solidFill>
                  <a:schemeClr val="tx1"/>
                </a:solidFill>
              </a:rPr>
              <a:t> mesurable </a:t>
            </a:r>
            <a:r>
              <a:rPr lang="fr-FR" sz="2800" b="1" dirty="0" err="1" smtClean="0">
                <a:solidFill>
                  <a:schemeClr val="tx1"/>
                </a:solidFill>
              </a:rPr>
              <a:t>targets</a:t>
            </a:r>
            <a:r>
              <a:rPr lang="fr-FR" sz="2800" b="1" dirty="0" smtClean="0">
                <a:solidFill>
                  <a:schemeClr val="tx1"/>
                </a:solidFill>
              </a:rPr>
              <a:t> for outputs and </a:t>
            </a:r>
            <a:r>
              <a:rPr lang="fr-FR" sz="2800" b="1" dirty="0" err="1" smtClean="0">
                <a:solidFill>
                  <a:schemeClr val="tx1"/>
                </a:solidFill>
              </a:rPr>
              <a:t>results</a:t>
            </a:r>
            <a:r>
              <a:rPr lang="fr-FR" sz="2800" b="1" dirty="0" smtClean="0">
                <a:solidFill>
                  <a:schemeClr val="tx1"/>
                </a:solidFill>
              </a:rPr>
              <a:t> » (article 33 CPR - </a:t>
            </a:r>
            <a:r>
              <a:rPr lang="fr-FR" sz="2800" dirty="0">
                <a:solidFill>
                  <a:schemeClr val="tx1"/>
                </a:solidFill>
              </a:rPr>
              <a:t>Common Provisions </a:t>
            </a:r>
            <a:r>
              <a:rPr lang="fr-FR" sz="2800" dirty="0" err="1" smtClean="0">
                <a:solidFill>
                  <a:schemeClr val="tx1"/>
                </a:solidFill>
              </a:rPr>
              <a:t>Regulation</a:t>
            </a:r>
            <a:r>
              <a:rPr lang="fr-FR" sz="2800" b="1" dirty="0" smtClean="0">
                <a:solidFill>
                  <a:schemeClr val="tx1"/>
                </a:solidFill>
              </a:rPr>
              <a:t>)</a:t>
            </a:r>
          </a:p>
          <a:p>
            <a:pPr marL="442913" indent="-2667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Un graphe d’objectifs pour interroger la pertinence et la cohérence de la stratégie :</a:t>
            </a:r>
          </a:p>
          <a:p>
            <a:pPr marL="842963" lvl="1" indent="-2667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2600" b="1" dirty="0" smtClean="0">
                <a:solidFill>
                  <a:schemeClr val="tx1"/>
                </a:solidFill>
              </a:rPr>
              <a:t>objectifs affichés sont-ils pertinents par rapport aux enjeux visés ? </a:t>
            </a:r>
          </a:p>
          <a:p>
            <a:pPr marL="842963" lvl="1" indent="-2667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2600" b="1" dirty="0" smtClean="0">
                <a:solidFill>
                  <a:schemeClr val="tx1"/>
                </a:solidFill>
              </a:rPr>
              <a:t>objectifs et actions concrètes tels qu’ils sont indiqués correspondent-ils aux enjeux du terrain ?</a:t>
            </a:r>
          </a:p>
          <a:p>
            <a:pPr marL="842963" lvl="1" indent="-2667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2600" b="1" dirty="0">
                <a:solidFill>
                  <a:schemeClr val="tx1"/>
                </a:solidFill>
              </a:rPr>
              <a:t>l</a:t>
            </a:r>
            <a:r>
              <a:rPr lang="fr-FR" sz="2600" b="1" dirty="0" smtClean="0">
                <a:solidFill>
                  <a:schemeClr val="tx1"/>
                </a:solidFill>
              </a:rPr>
              <a:t>es actions sont-elles reliées de façon cohérentes aux objectifs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452437" y="620688"/>
            <a:ext cx="8229600" cy="652934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fr-FR" sz="2000" b="1" dirty="0" smtClean="0">
                <a:solidFill>
                  <a:srgbClr val="10253F"/>
                </a:solidFill>
              </a:rPr>
              <a:t/>
            </a:r>
            <a:br>
              <a:rPr lang="fr-FR" sz="2000" b="1" dirty="0" smtClean="0">
                <a:solidFill>
                  <a:srgbClr val="10253F"/>
                </a:solidFill>
              </a:rPr>
            </a:br>
            <a:r>
              <a:rPr lang="fr-FR" sz="3600" b="1" dirty="0">
                <a:solidFill>
                  <a:srgbClr val="00B0F0"/>
                </a:solidFill>
              </a:rPr>
              <a:t>Structure de l’arbre des objectifs</a:t>
            </a:r>
            <a:r>
              <a:rPr lang="fr-FR" sz="2800" b="1" dirty="0" smtClean="0">
                <a:solidFill>
                  <a:srgbClr val="FF0000"/>
                </a:solidFill>
              </a:rPr>
              <a:t/>
            </a:r>
            <a:br>
              <a:rPr lang="fr-FR" sz="2800" b="1" dirty="0" smtClean="0">
                <a:solidFill>
                  <a:srgbClr val="FF0000"/>
                </a:solidFill>
              </a:rPr>
            </a:br>
            <a:endParaRPr lang="fr-FR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3888433"/>
          </a:xfrm>
        </p:spPr>
        <p:txBody>
          <a:bodyPr>
            <a:normAutofit/>
          </a:bodyPr>
          <a:lstStyle/>
          <a:p>
            <a:pPr marL="842963" lvl="1" indent="-266700" eaLnBrk="1" hangingPunct="1">
              <a:lnSpc>
                <a:spcPct val="150000"/>
              </a:lnSpc>
              <a:buNone/>
            </a:pPr>
            <a:endParaRPr lang="fr-FR" sz="1600" b="1" dirty="0" smtClean="0"/>
          </a:p>
          <a:p>
            <a:pPr marL="842963" lvl="1" indent="-266700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fr-FR" sz="16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916113"/>
            <a:ext cx="86264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0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473453" cy="596384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1520" y="189801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Version de travail du graphe d’objectifs évaluation ex post Aurillac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2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52934"/>
          </a:xfrm>
        </p:spPr>
        <p:txBody>
          <a:bodyPr>
            <a:noAutofit/>
          </a:bodyPr>
          <a:lstStyle/>
          <a:p>
            <a:pPr marL="3411538" indent="-3411538" algn="l" eaLnBrk="1" hangingPunct="1"/>
            <a:r>
              <a:rPr lang="fr-FR" sz="3200" b="1" dirty="0" smtClean="0">
                <a:solidFill>
                  <a:srgbClr val="00B0F0"/>
                </a:solidFill>
              </a:rPr>
              <a:t>Expliciter </a:t>
            </a:r>
            <a:r>
              <a:rPr lang="fr-FR" sz="3200" b="1" dirty="0">
                <a:solidFill>
                  <a:srgbClr val="00B0F0"/>
                </a:solidFill>
              </a:rPr>
              <a:t>le impacts attendus – le diagramme d’impact</a:t>
            </a: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3888433"/>
          </a:xfrm>
        </p:spPr>
        <p:txBody>
          <a:bodyPr>
            <a:normAutofit/>
          </a:bodyPr>
          <a:lstStyle/>
          <a:p>
            <a:pPr marL="842963" lvl="1" indent="-266700" eaLnBrk="1" hangingPunct="1">
              <a:lnSpc>
                <a:spcPct val="150000"/>
              </a:lnSpc>
              <a:buNone/>
            </a:pPr>
            <a:endParaRPr lang="fr-FR" sz="1600" b="1" dirty="0" smtClean="0"/>
          </a:p>
          <a:p>
            <a:pPr marL="842963" lvl="1" indent="-266700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fr-FR" sz="1600" b="1" dirty="0" smtClean="0"/>
          </a:p>
        </p:txBody>
      </p:sp>
      <p:sp>
        <p:nvSpPr>
          <p:cNvPr id="11" name="Sous-titre 2"/>
          <p:cNvSpPr txBox="1">
            <a:spLocks/>
          </p:cNvSpPr>
          <p:nvPr/>
        </p:nvSpPr>
        <p:spPr bwMode="auto">
          <a:xfrm>
            <a:off x="395536" y="1844824"/>
            <a:ext cx="84249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+mn-lt"/>
              </a:rPr>
              <a:t>Clarifie les hypothèses des financeurs sur la façon dont les actions produisent des résultats et des impacts (Théorie d’action)</a:t>
            </a:r>
          </a:p>
          <a:p>
            <a:pPr marL="355600" lvl="1" indent="-260350">
              <a:spcBef>
                <a:spcPts val="0"/>
              </a:spcBef>
              <a:defRPr/>
            </a:pPr>
            <a:endParaRPr lang="fr-FR" sz="2000" b="1" dirty="0" smtClean="0">
              <a:latin typeface="+mn-lt"/>
            </a:endParaRPr>
          </a:p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+mn-lt"/>
              </a:rPr>
              <a:t> Révéler des effets attendus (favorables) et des effets non attendus (indésirables)</a:t>
            </a:r>
          </a:p>
          <a:p>
            <a:pPr marL="95250" lvl="1">
              <a:spcBef>
                <a:spcPts val="0"/>
              </a:spcBef>
              <a:defRPr/>
            </a:pPr>
            <a:endParaRPr lang="fr-FR" sz="2000" b="1" dirty="0" smtClean="0">
              <a:latin typeface="+mn-lt"/>
            </a:endParaRPr>
          </a:p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000" b="1" dirty="0" smtClean="0"/>
              <a:t>Objectifs et indicateurs « SMART » (Spécifique, Mesurable, Atteignable, Réaliste, /Temps action publique)</a:t>
            </a:r>
            <a:endParaRPr lang="fr-FR" sz="2000" b="1" dirty="0" smtClean="0">
              <a:latin typeface="+mn-lt"/>
            </a:endParaRPr>
          </a:p>
          <a:p>
            <a:pPr marL="355600" lvl="1" indent="-260350">
              <a:spcBef>
                <a:spcPts val="0"/>
              </a:spcBef>
              <a:defRPr/>
            </a:pPr>
            <a:endParaRPr lang="fr-FR" sz="2000" b="1" dirty="0" smtClean="0">
              <a:latin typeface="+mn-lt"/>
            </a:endParaRPr>
          </a:p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+mn-lt"/>
              </a:rPr>
              <a:t> Permet de préciser les indicateurs d’évaluation :</a:t>
            </a:r>
          </a:p>
          <a:p>
            <a:pPr marL="723900" lvl="2" indent="-171450">
              <a:spcBef>
                <a:spcPts val="0"/>
              </a:spcBef>
              <a:buFont typeface="Wingdings" pitchFamily="2" charset="2"/>
              <a:buChar char="§"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lang="fr-FR" sz="2000" b="1" dirty="0" smtClean="0">
                <a:latin typeface="+mn-lt"/>
              </a:rPr>
              <a:t>e réalisation </a:t>
            </a:r>
            <a:r>
              <a:rPr lang="fr-FR" sz="2000" dirty="0" smtClean="0">
                <a:latin typeface="+mn-lt"/>
              </a:rPr>
              <a:t>: ils décrivent la nature des actions ou tâches conduites</a:t>
            </a:r>
          </a:p>
          <a:p>
            <a:pPr marL="723900" lvl="2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fr-FR" sz="2000" b="1" dirty="0" smtClean="0">
                <a:latin typeface="+mn-lt"/>
              </a:rPr>
              <a:t>de résultats</a:t>
            </a:r>
            <a:r>
              <a:rPr lang="fr-FR" sz="2000" dirty="0" smtClean="0">
                <a:latin typeface="+mn-lt"/>
              </a:rPr>
              <a:t> : ils décrivent les conséquences directes et facilement observables pour le bénéficiaire de l’action. </a:t>
            </a:r>
          </a:p>
          <a:p>
            <a:pPr marL="723900" lvl="2" indent="-171450">
              <a:spcBef>
                <a:spcPts val="0"/>
              </a:spcBef>
              <a:buFont typeface="Wingdings" pitchFamily="2" charset="2"/>
              <a:buChar char="§"/>
            </a:pPr>
            <a:r>
              <a:rPr lang="fr-FR" sz="2000" b="1" dirty="0" smtClean="0">
                <a:latin typeface="+mn-lt"/>
              </a:rPr>
              <a:t>d’impacts</a:t>
            </a:r>
            <a:r>
              <a:rPr lang="fr-FR" sz="2000" dirty="0" smtClean="0">
                <a:latin typeface="+mn-lt"/>
              </a:rPr>
              <a:t> : ils décrivent les impacts directs et indirects de moyen et long terme pour le groupe d’acteurs visés par le programme. </a:t>
            </a:r>
            <a:endParaRPr kumimoji="0" lang="fr-FR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42963" marR="0" lvl="1" indent="-2667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7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52934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FR" sz="3200" b="1" dirty="0">
                <a:solidFill>
                  <a:srgbClr val="00B0F0"/>
                </a:solidFill>
              </a:rPr>
              <a:t>Expliciter le impacts attendus – </a:t>
            </a:r>
            <a:r>
              <a:rPr lang="fr-FR" sz="3200" b="1" dirty="0" smtClean="0">
                <a:solidFill>
                  <a:srgbClr val="00B0F0"/>
                </a:solidFill>
              </a:rPr>
              <a:t>le </a:t>
            </a:r>
            <a:r>
              <a:rPr lang="fr-FR" sz="3200" b="1" dirty="0">
                <a:solidFill>
                  <a:srgbClr val="00B0F0"/>
                </a:solidFill>
              </a:rPr>
              <a:t>diagramme d’impact</a:t>
            </a: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3888433"/>
          </a:xfrm>
        </p:spPr>
        <p:txBody>
          <a:bodyPr>
            <a:normAutofit/>
          </a:bodyPr>
          <a:lstStyle/>
          <a:p>
            <a:pPr marL="842963" lvl="1" indent="-266700" eaLnBrk="1" hangingPunct="1">
              <a:lnSpc>
                <a:spcPct val="150000"/>
              </a:lnSpc>
              <a:buNone/>
            </a:pPr>
            <a:endParaRPr lang="fr-FR" sz="1600" b="1" dirty="0" smtClean="0"/>
          </a:p>
          <a:p>
            <a:pPr marL="842963" lvl="1" indent="-266700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fr-FR" sz="1600" b="1" dirty="0" smtClean="0"/>
          </a:p>
        </p:txBody>
      </p:sp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15744" t="22595" r="8657" b="9366"/>
          <a:stretch>
            <a:fillRect/>
          </a:stretch>
        </p:blipFill>
        <p:spPr bwMode="auto">
          <a:xfrm>
            <a:off x="971600" y="2492896"/>
            <a:ext cx="7281448" cy="409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ous-titre 2"/>
          <p:cNvSpPr txBox="1">
            <a:spLocks/>
          </p:cNvSpPr>
          <p:nvPr/>
        </p:nvSpPr>
        <p:spPr bwMode="auto">
          <a:xfrm>
            <a:off x="609600" y="1925215"/>
            <a:ext cx="8229600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31813" marR="0" lvl="1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b="1" dirty="0" smtClean="0">
                <a:latin typeface="+mn-lt"/>
              </a:rPr>
              <a:t>Diagramme d’impacts de la politique de résidences d’entrepreneurs </a:t>
            </a:r>
          </a:p>
          <a:p>
            <a:pPr marL="531813" marR="0" lvl="1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b="1" dirty="0" smtClean="0">
                <a:latin typeface="+mn-lt"/>
              </a:rPr>
              <a:t>du Conseil Régional d’Auvergne 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42963" marR="0" lvl="1" indent="-2667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5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t="82419"/>
          <a:stretch>
            <a:fillRect/>
          </a:stretch>
        </p:blipFill>
        <p:spPr bwMode="auto">
          <a:xfrm>
            <a:off x="395536" y="5589240"/>
            <a:ext cx="8429625" cy="11465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495548" y="476672"/>
            <a:ext cx="8229600" cy="652934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FR" sz="3200" b="1" dirty="0" smtClean="0">
                <a:solidFill>
                  <a:srgbClr val="00B0F0"/>
                </a:solidFill>
              </a:rPr>
              <a:t>Raisonner le choix des indicateurs </a:t>
            </a:r>
            <a:br>
              <a:rPr lang="fr-FR" sz="3200" b="1" dirty="0" smtClean="0">
                <a:solidFill>
                  <a:srgbClr val="00B0F0"/>
                </a:solidFill>
              </a:rPr>
            </a:br>
            <a:r>
              <a:rPr lang="fr-FR" sz="3200" b="1" dirty="0" smtClean="0">
                <a:solidFill>
                  <a:srgbClr val="00B0F0"/>
                </a:solidFill>
              </a:rPr>
              <a:t>selon les niveaux d’objectifs </a:t>
            </a: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3888433"/>
          </a:xfrm>
        </p:spPr>
        <p:txBody>
          <a:bodyPr>
            <a:normAutofit/>
          </a:bodyPr>
          <a:lstStyle/>
          <a:p>
            <a:pPr marL="842963" lvl="1" indent="-266700" eaLnBrk="1" hangingPunct="1">
              <a:lnSpc>
                <a:spcPct val="150000"/>
              </a:lnSpc>
              <a:buNone/>
            </a:pPr>
            <a:endParaRPr lang="fr-FR" sz="1600" b="1" dirty="0" smtClean="0"/>
          </a:p>
          <a:p>
            <a:pPr marL="842963" lvl="1" indent="-266700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fr-FR" sz="1600" b="1" dirty="0" smtClean="0"/>
          </a:p>
        </p:txBody>
      </p:sp>
      <p:sp>
        <p:nvSpPr>
          <p:cNvPr id="11" name="Sous-titre 2"/>
          <p:cNvSpPr txBox="1">
            <a:spLocks/>
          </p:cNvSpPr>
          <p:nvPr/>
        </p:nvSpPr>
        <p:spPr bwMode="auto">
          <a:xfrm>
            <a:off x="609600" y="1925215"/>
            <a:ext cx="8229600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842963" marR="0" lvl="1" indent="-2667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808"/>
            <a:ext cx="5503162" cy="496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7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251520" y="331912"/>
            <a:ext cx="8641085" cy="9368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fr-FR" altLang="fr-FR" sz="3200" b="1" dirty="0" smtClean="0">
                <a:solidFill>
                  <a:srgbClr val="00B0F0"/>
                </a:solidFill>
                <a:latin typeface="+mn-lt"/>
              </a:rPr>
              <a:t>Exemples d’indicateurs retenus pour évaluation</a:t>
            </a:r>
          </a:p>
          <a:p>
            <a:pPr algn="ctr" eaLnBrk="1" hangingPunct="1"/>
            <a:r>
              <a:rPr lang="fr-FR" altLang="fr-FR" sz="3200" b="1" dirty="0" smtClean="0">
                <a:solidFill>
                  <a:srgbClr val="00B0F0"/>
                </a:solidFill>
                <a:latin typeface="+mn-lt"/>
              </a:rPr>
              <a:t> ex post GAL Leader Aurillac</a:t>
            </a:r>
            <a:endParaRPr lang="fr-FR" altLang="fr-FR" sz="3200" b="1" dirty="0">
              <a:solidFill>
                <a:srgbClr val="00B0F0"/>
              </a:solidFill>
              <a:latin typeface="+mn-lt"/>
            </a:endParaRP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116315"/>
              </p:ext>
            </p:extLst>
          </p:nvPr>
        </p:nvGraphicFramePr>
        <p:xfrm>
          <a:off x="733425" y="2009775"/>
          <a:ext cx="7915275" cy="721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Document" r:id="rId5" imgW="7766959" imgH="7067237" progId="Word.Document.8">
                  <p:embed/>
                </p:oleObj>
              </mc:Choice>
              <mc:Fallback>
                <p:oleObj name="Document" r:id="rId5" imgW="7766959" imgH="70672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2009775"/>
                        <a:ext cx="7915275" cy="721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723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251520" y="331912"/>
            <a:ext cx="8641085" cy="9368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fr-FR" altLang="fr-FR" sz="3200" b="1" dirty="0" smtClean="0">
                <a:solidFill>
                  <a:srgbClr val="00B0F0"/>
                </a:solidFill>
                <a:latin typeface="+mn-lt"/>
              </a:rPr>
              <a:t>Indicateurs d’impacts de Leader : réflexion du </a:t>
            </a:r>
          </a:p>
          <a:p>
            <a:pPr algn="ctr" eaLnBrk="1" hangingPunct="1"/>
            <a:r>
              <a:rPr lang="fr-FR" altLang="fr-FR" sz="3200" b="1" dirty="0" smtClean="0">
                <a:solidFill>
                  <a:srgbClr val="00B0F0"/>
                </a:solidFill>
                <a:latin typeface="+mn-lt"/>
              </a:rPr>
              <a:t>réseau européen d’évaluation </a:t>
            </a:r>
            <a:endParaRPr lang="fr-FR" altLang="fr-FR" sz="32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219"/>
            <a:ext cx="9040044" cy="545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9952" y="64533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i="1" dirty="0"/>
              <a:t>Source: Helpdesk of the Evaluation Expert Network</a:t>
            </a:r>
            <a:endParaRPr lang="fr-FR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44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403648" y="779958"/>
            <a:ext cx="7416823" cy="1280890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Introduction : pourquoi évaluer ? (2)</a:t>
            </a:r>
            <a:br>
              <a:rPr lang="fr-FR" sz="3200" b="1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57251" y="2057400"/>
            <a:ext cx="7603181" cy="4038600"/>
          </a:xfrm>
        </p:spPr>
        <p:txBody>
          <a:bodyPr>
            <a:normAutofit fontScale="92500" lnSpcReduction="10000"/>
          </a:bodyPr>
          <a:lstStyle/>
          <a:p>
            <a:pPr marL="3429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L’évaluation prévue dans les règlements et textes européens :</a:t>
            </a:r>
          </a:p>
          <a:p>
            <a:pPr marL="492125" indent="-457200">
              <a:buFont typeface="Wingdings" panose="05000000000000000000" pitchFamily="2" charset="2"/>
              <a:buChar char="v"/>
            </a:pPr>
            <a:r>
              <a:rPr lang="fr-FR" sz="2800" b="1" dirty="0" err="1" smtClean="0">
                <a:solidFill>
                  <a:schemeClr val="tx1"/>
                </a:solidFill>
              </a:rPr>
              <a:t>Règl</a:t>
            </a:r>
            <a:r>
              <a:rPr lang="fr-FR" sz="2800" b="1" dirty="0" smtClean="0">
                <a:solidFill>
                  <a:schemeClr val="tx1"/>
                </a:solidFill>
              </a:rPr>
              <a:t>. 1303 </a:t>
            </a:r>
            <a:r>
              <a:rPr lang="fr-FR" sz="2800" dirty="0" smtClean="0">
                <a:solidFill>
                  <a:schemeClr val="tx1"/>
                </a:solidFill>
              </a:rPr>
              <a:t>(règlement commun</a:t>
            </a:r>
            <a:r>
              <a:rPr lang="fr-FR" sz="2800" dirty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492125" indent="-457200"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Art. 33 et 34 : Les Gal mettent en place des mécanismes de suivi, gestion et d’évaluation des SLD</a:t>
            </a:r>
            <a:endParaRPr lang="fr-FR" sz="2800" dirty="0">
              <a:solidFill>
                <a:schemeClr val="tx1"/>
              </a:solidFill>
            </a:endParaRPr>
          </a:p>
          <a:p>
            <a:pPr marL="492125" indent="-457200"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Titre V : distinction contrôle / évaluation</a:t>
            </a:r>
          </a:p>
          <a:p>
            <a:pPr marL="714375" lvl="1" indent="-222250"/>
            <a:r>
              <a:rPr lang="fr-FR" sz="26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Contrôle (chap. I) : Rapports annuels d’exécution, rapport d’avancement du contrat de partenariat dans chaque EM</a:t>
            </a:r>
          </a:p>
          <a:p>
            <a:pPr marL="714375" lvl="1" indent="-222250"/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Evaluation (Chap. II) : Evaluation ex-ante, en cours de programme, ex-post</a:t>
            </a:r>
          </a:p>
          <a:p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5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52934"/>
          </a:xfrm>
        </p:spPr>
        <p:txBody>
          <a:bodyPr>
            <a:noAutofit/>
          </a:bodyPr>
          <a:lstStyle/>
          <a:p>
            <a:pPr marL="1704975" indent="-1704975" algn="l" eaLnBrk="1" hangingPunct="1"/>
            <a:r>
              <a:rPr lang="fr-FR" sz="3200" b="1" dirty="0" smtClean="0">
                <a:solidFill>
                  <a:srgbClr val="00B0F0"/>
                </a:solidFill>
              </a:rPr>
              <a:t>Phase 2 : Collecter l’information pour répondre aux questions évaluatives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 bwMode="auto">
          <a:xfrm>
            <a:off x="609600" y="2276871"/>
            <a:ext cx="8229600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dirty="0" smtClean="0">
                <a:latin typeface="+mj-lt"/>
              </a:rPr>
              <a:t>Décliner les questions évaluatives en critères et indicateurs à observer</a:t>
            </a:r>
          </a:p>
          <a:p>
            <a:pPr marL="95250" lvl="1">
              <a:spcBef>
                <a:spcPts val="0"/>
              </a:spcBef>
              <a:defRPr/>
            </a:pPr>
            <a:endParaRPr lang="fr-FR" sz="2400" dirty="0" smtClean="0">
              <a:latin typeface="+mj-lt"/>
            </a:endParaRPr>
          </a:p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dirty="0" smtClean="0">
                <a:latin typeface="+mj-lt"/>
              </a:rPr>
              <a:t>Exploiter les indicateurs de suivi (réalisations, moyens engagés)… mais insuffisant pour répondre aux questions évaluatives</a:t>
            </a:r>
          </a:p>
          <a:p>
            <a:pPr marL="95250" lvl="1">
              <a:spcBef>
                <a:spcPts val="0"/>
              </a:spcBef>
              <a:defRPr/>
            </a:pPr>
            <a:endParaRPr lang="fr-FR" sz="2400" dirty="0" smtClean="0">
              <a:latin typeface="+mj-lt"/>
            </a:endParaRPr>
          </a:p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dirty="0" smtClean="0">
                <a:latin typeface="+mj-lt"/>
              </a:rPr>
              <a:t>Mobiliser de l’information spécifique (quantitative et qualitative) :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000" dirty="0" smtClean="0">
                <a:latin typeface="+mj-lt"/>
              </a:rPr>
              <a:t>Entretiens individuels,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000" dirty="0" smtClean="0">
                <a:latin typeface="+mj-lt"/>
              </a:rPr>
              <a:t>Enquêtes par questionnaires,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000" dirty="0" smtClean="0">
                <a:latin typeface="+mj-lt"/>
              </a:rPr>
              <a:t>Groupe focus.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endParaRPr kumimoji="0" lang="fr-FR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42963" marR="0" lvl="1" indent="-2667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6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652934"/>
          </a:xfrm>
        </p:spPr>
        <p:txBody>
          <a:bodyPr>
            <a:normAutofit/>
          </a:bodyPr>
          <a:lstStyle/>
          <a:p>
            <a:pPr marL="3411538" indent="-3411538" algn="ctr" eaLnBrk="1" hangingPunct="1"/>
            <a:r>
              <a:rPr lang="fr-FR" sz="3200" b="1" dirty="0" smtClean="0">
                <a:solidFill>
                  <a:srgbClr val="00B0F0"/>
                </a:solidFill>
              </a:rPr>
              <a:t>Adapter les outils de collecte d’information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53965"/>
              </p:ext>
            </p:extLst>
          </p:nvPr>
        </p:nvGraphicFramePr>
        <p:xfrm>
          <a:off x="395536" y="908720"/>
          <a:ext cx="8352930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Avantages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Inconvénients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Conditions</a:t>
                      </a:r>
                      <a:r>
                        <a:rPr lang="fr-FR" sz="1600" baseline="0" dirty="0" smtClean="0"/>
                        <a:t> d’utilisation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sz="2000" b="1" dirty="0" smtClean="0"/>
                        <a:t>Entretiens individuels</a:t>
                      </a:r>
                      <a:endParaRPr lang="fr-F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Recueil de faits</a:t>
                      </a:r>
                    </a:p>
                    <a:p>
                      <a:r>
                        <a:rPr lang="fr-FR" sz="1600" dirty="0" smtClean="0"/>
                        <a:t>Permet de questionner des processus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Temps</a:t>
                      </a:r>
                    </a:p>
                    <a:p>
                      <a:r>
                        <a:rPr lang="fr-FR" sz="1600" dirty="0" smtClean="0"/>
                        <a:t>Enseignements</a:t>
                      </a:r>
                      <a:r>
                        <a:rPr lang="fr-FR" sz="1600" baseline="0" dirty="0" smtClean="0"/>
                        <a:t> spécifiques non extrapolable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Guide d’entretien</a:t>
                      </a:r>
                    </a:p>
                    <a:p>
                      <a:r>
                        <a:rPr lang="fr-FR" sz="1600" dirty="0" smtClean="0"/>
                        <a:t>Retranscription</a:t>
                      </a:r>
                      <a:r>
                        <a:rPr lang="fr-FR" sz="1600" baseline="0" dirty="0" smtClean="0"/>
                        <a:t> dans grille d’analyse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sz="2000" b="1" dirty="0" smtClean="0"/>
                        <a:t>Questionnaire</a:t>
                      </a:r>
                      <a:endParaRPr lang="fr-F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Recueil d’information factuelle et précise auprès</a:t>
                      </a:r>
                      <a:r>
                        <a:rPr lang="fr-FR" sz="1600" baseline="0" dirty="0" smtClean="0"/>
                        <a:t> d’un grand nombre d’acteurs</a:t>
                      </a:r>
                    </a:p>
                    <a:p>
                      <a:r>
                        <a:rPr lang="fr-FR" sz="1600" baseline="0" dirty="0" smtClean="0"/>
                        <a:t>Généralisation possible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Information qualitative pauvre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Echantillon représentatif</a:t>
                      </a:r>
                    </a:p>
                    <a:p>
                      <a:r>
                        <a:rPr lang="fr-FR" sz="1600" dirty="0" smtClean="0"/>
                        <a:t>Questionnaire fermé</a:t>
                      </a:r>
                    </a:p>
                    <a:p>
                      <a:r>
                        <a:rPr lang="fr-FR" sz="1600" dirty="0" smtClean="0"/>
                        <a:t>Traitement quantitatif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sz="2000" b="1" dirty="0" smtClean="0"/>
                        <a:t>Focus group</a:t>
                      </a:r>
                      <a:endParaRPr lang="fr-F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Interaction entre acteurs et consolidation des points de vue</a:t>
                      </a:r>
                    </a:p>
                    <a:p>
                      <a:r>
                        <a:rPr lang="fr-FR" sz="1600" dirty="0" smtClean="0"/>
                        <a:t>Créativité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Temps de préparation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Groupe</a:t>
                      </a:r>
                      <a:r>
                        <a:rPr lang="fr-FR" sz="1600" baseline="0" dirty="0" smtClean="0"/>
                        <a:t> de 6 à 10 personnes</a:t>
                      </a:r>
                    </a:p>
                    <a:p>
                      <a:r>
                        <a:rPr lang="fr-FR" sz="1600" baseline="0" dirty="0" smtClean="0"/>
                        <a:t>Questions précises à soumettre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sz="2000" b="1" dirty="0" smtClean="0"/>
                        <a:t>Etude de cas</a:t>
                      </a:r>
                      <a:endParaRPr lang="fr-F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Permet comparaison </a:t>
                      </a:r>
                    </a:p>
                    <a:p>
                      <a:r>
                        <a:rPr lang="fr-FR" sz="1600" dirty="0" smtClean="0"/>
                        <a:t>Permet</a:t>
                      </a:r>
                      <a:r>
                        <a:rPr lang="fr-FR" sz="1600" baseline="0" dirty="0" smtClean="0"/>
                        <a:t> d’illustrer des résultats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Chronophage</a:t>
                      </a:r>
                    </a:p>
                    <a:p>
                      <a:r>
                        <a:rPr lang="fr-FR" sz="1600" dirty="0" smtClean="0"/>
                        <a:t>Pas de généralisation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Raisonner le choix des terrains</a:t>
                      </a:r>
                      <a:r>
                        <a:rPr lang="fr-FR" sz="1600" baseline="0" dirty="0" smtClean="0"/>
                        <a:t> par rapport aux questions à traiter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1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4976" cy="652934"/>
          </a:xfrm>
        </p:spPr>
        <p:txBody>
          <a:bodyPr>
            <a:noAutofit/>
          </a:bodyPr>
          <a:lstStyle/>
          <a:p>
            <a:pPr marL="3411538" indent="-3411538" eaLnBrk="1" hangingPunct="1"/>
            <a:r>
              <a:rPr lang="fr-FR" sz="3200" b="1" dirty="0" smtClean="0">
                <a:solidFill>
                  <a:srgbClr val="00B0F0"/>
                </a:solidFill>
              </a:rPr>
              <a:t>Exemple de dispositifs de collecte d’information</a:t>
            </a:r>
          </a:p>
        </p:txBody>
      </p:sp>
      <p:graphicFrame>
        <p:nvGraphicFramePr>
          <p:cNvPr id="8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361232"/>
              </p:ext>
            </p:extLst>
          </p:nvPr>
        </p:nvGraphicFramePr>
        <p:xfrm>
          <a:off x="467544" y="1772816"/>
          <a:ext cx="8229600" cy="384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2751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Evaluation ex post  Leader Auvergne 2014</a:t>
                      </a:r>
                      <a:endParaRPr lang="fr-FR" sz="2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Aurillac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Montluçon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73050" indent="-273050">
                        <a:buFont typeface="Courier New" pitchFamily="49" charset="0"/>
                        <a:buChar char="o"/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entretiens individuels : élus, EPCI, CG, CR, CCI </a:t>
                      </a:r>
                    </a:p>
                    <a:p>
                      <a:pPr marL="273050" indent="-273050">
                        <a:buFont typeface="Courier New" pitchFamily="49" charset="0"/>
                        <a:buChar char="o"/>
                      </a:pP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Enquêtes exhaustives porteurs projet (envoi systématique depuis évaluation ex ante) </a:t>
                      </a:r>
                    </a:p>
                    <a:p>
                      <a:pPr marL="273050" indent="-273050">
                        <a:buFont typeface="Courier New" pitchFamily="49" charset="0"/>
                        <a:buChar char="o"/>
                      </a:pP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Enquêtes tel créateurs entreprise,</a:t>
                      </a:r>
                    </a:p>
                    <a:p>
                      <a:pPr marL="273050" indent="-273050">
                        <a:buFont typeface="Courier New" pitchFamily="49" charset="0"/>
                        <a:buChar char="o"/>
                      </a:pP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Suivi, monographies de 6 communes « types » (attractivité, rural/périurbain</a:t>
                      </a:r>
                      <a:r>
                        <a:rPr lang="fr-FR" sz="24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)</a:t>
                      </a:r>
                      <a:endParaRPr lang="fr-FR" sz="2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73050" indent="-273050">
                        <a:buFont typeface="Courier New" pitchFamily="49" charset="0"/>
                        <a:buChar char="o"/>
                      </a:pPr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Enquêtes approfondies porteurs de projet</a:t>
                      </a:r>
                    </a:p>
                    <a:p>
                      <a:pPr marL="273050" indent="-273050">
                        <a:buFont typeface="Courier New" pitchFamily="49" charset="0"/>
                        <a:buChar char="o"/>
                      </a:pPr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Mobilisation base propre GAL</a:t>
                      </a:r>
                      <a:endParaRPr lang="fr-FR" sz="2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467544" y="615826"/>
            <a:ext cx="8229600" cy="652934"/>
          </a:xfrm>
        </p:spPr>
        <p:txBody>
          <a:bodyPr>
            <a:normAutofit/>
          </a:bodyPr>
          <a:lstStyle/>
          <a:p>
            <a:pPr marL="3411538" indent="-3411538" algn="ctr" eaLnBrk="1" hangingPunct="1"/>
            <a:r>
              <a:rPr lang="fr-FR" sz="3200" b="1" dirty="0" smtClean="0">
                <a:solidFill>
                  <a:srgbClr val="00B0F0"/>
                </a:solidFill>
              </a:rPr>
              <a:t>Phase 3 : Analyser les informations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 bwMode="auto">
          <a:xfrm>
            <a:off x="609600" y="1925215"/>
            <a:ext cx="8229600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b="1" dirty="0" smtClean="0">
                <a:latin typeface="+mj-lt"/>
              </a:rPr>
              <a:t>Analyser des matériaux collectés pour chaque question évaluative posée, en s’efforçant de :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200" dirty="0" smtClean="0">
                <a:latin typeface="+mj-lt"/>
              </a:rPr>
              <a:t>démontrer le liens avérés entre les actions évaluées et les impacts observés (effet propre)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200" dirty="0" smtClean="0">
                <a:latin typeface="+mj-lt"/>
              </a:rPr>
              <a:t>démontrer la contribution des actions aux impacts observés (évaluation contributive)</a:t>
            </a:r>
          </a:p>
          <a:p>
            <a:pPr marL="552450" lvl="2">
              <a:spcBef>
                <a:spcPts val="0"/>
              </a:spcBef>
              <a:defRPr/>
            </a:pPr>
            <a:endParaRPr lang="fr-FR" sz="2400" dirty="0" smtClean="0">
              <a:latin typeface="+mj-lt"/>
            </a:endParaRPr>
          </a:p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b="1" dirty="0" smtClean="0">
                <a:latin typeface="+mj-lt"/>
              </a:rPr>
              <a:t>Produire des conclusions objectivées  et argumentées,</a:t>
            </a:r>
          </a:p>
          <a:p>
            <a:pPr marL="95250" lvl="1">
              <a:spcBef>
                <a:spcPts val="0"/>
              </a:spcBef>
              <a:defRPr/>
            </a:pPr>
            <a:endParaRPr lang="fr-FR" sz="2400" b="1" dirty="0" smtClean="0">
              <a:latin typeface="+mj-lt"/>
            </a:endParaRPr>
          </a:p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b="1" dirty="0" smtClean="0">
                <a:latin typeface="+mj-lt"/>
              </a:rPr>
              <a:t>Soumettre au débat au sein du comité de pilotage de l’évaluation qui les valide</a:t>
            </a:r>
            <a:endParaRPr kumimoji="0" lang="fr-FR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42963" marR="0" lvl="1" indent="-2667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1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44624"/>
            <a:ext cx="7406640" cy="13563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3200" b="1" dirty="0" smtClean="0">
                <a:latin typeface="+mn-lt"/>
              </a:rPr>
              <a:t>Outils pour analyser les données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24936" cy="5111849"/>
          </a:xfrm>
        </p:spPr>
        <p:txBody>
          <a:bodyPr>
            <a:noAutofit/>
          </a:bodyPr>
          <a:lstStyle/>
          <a:p>
            <a:pPr marL="34290" indent="0" eaLnBrk="1" hangingPunct="1">
              <a:lnSpc>
                <a:spcPct val="90000"/>
              </a:lnSpc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+mj-lt"/>
              </a:rPr>
              <a:t>1) Données quantitatives :</a:t>
            </a:r>
          </a:p>
          <a:p>
            <a:pPr marL="357188" indent="0" eaLnBrk="1" hangingPunct="1">
              <a:lnSpc>
                <a:spcPct val="100000"/>
              </a:lnSpc>
              <a:buNone/>
            </a:pPr>
            <a:r>
              <a:rPr lang="fr-FR" altLang="fr-FR" sz="2400" dirty="0" smtClean="0">
                <a:solidFill>
                  <a:schemeClr val="tx1"/>
                </a:solidFill>
                <a:latin typeface="+mj-lt"/>
              </a:rPr>
              <a:t>- Systèmes d’Information Géographique</a:t>
            </a:r>
          </a:p>
          <a:p>
            <a:pPr marL="542925" indent="-185738" eaLnBrk="1" hangingPunct="1">
              <a:lnSpc>
                <a:spcPct val="100000"/>
              </a:lnSpc>
              <a:buNone/>
            </a:pPr>
            <a:r>
              <a:rPr lang="fr-FR" altLang="fr-FR" sz="2400" dirty="0" smtClean="0">
                <a:solidFill>
                  <a:schemeClr val="tx1"/>
                </a:solidFill>
                <a:latin typeface="+mj-lt"/>
              </a:rPr>
              <a:t>- Statistiques </a:t>
            </a:r>
            <a:r>
              <a:rPr lang="fr-FR" altLang="fr-FR" sz="2400" dirty="0" err="1" smtClean="0">
                <a:solidFill>
                  <a:schemeClr val="tx1"/>
                </a:solidFill>
                <a:latin typeface="+mj-lt"/>
              </a:rPr>
              <a:t>multivariées</a:t>
            </a:r>
            <a:r>
              <a:rPr lang="fr-FR" altLang="fr-FR" sz="2400" dirty="0" smtClean="0">
                <a:solidFill>
                  <a:schemeClr val="tx1"/>
                </a:solidFill>
                <a:latin typeface="+mj-lt"/>
              </a:rPr>
              <a:t> : Analyse en Composantes principales</a:t>
            </a:r>
          </a:p>
          <a:p>
            <a:pPr marL="542925" indent="-185738" eaLnBrk="1" hangingPunct="1">
              <a:lnSpc>
                <a:spcPct val="100000"/>
              </a:lnSpc>
              <a:buNone/>
            </a:pPr>
            <a:r>
              <a:rPr lang="fr-FR" altLang="fr-FR" sz="2400" dirty="0" smtClean="0">
                <a:solidFill>
                  <a:schemeClr val="tx1"/>
                </a:solidFill>
                <a:latin typeface="+mj-lt"/>
              </a:rPr>
              <a:t>- Groupe de comparaison : comparaison bénéficiaires, éligibles non acceptés, éligibles non demandeurs, non éligibles</a:t>
            </a:r>
          </a:p>
          <a:p>
            <a:pPr marL="357188" indent="0" eaLnBrk="1" hangingPunct="1">
              <a:lnSpc>
                <a:spcPct val="100000"/>
              </a:lnSpc>
              <a:buNone/>
            </a:pPr>
            <a:r>
              <a:rPr lang="fr-FR" altLang="fr-FR" sz="2400" dirty="0" smtClean="0">
                <a:solidFill>
                  <a:schemeClr val="tx1"/>
                </a:solidFill>
                <a:latin typeface="+mj-lt"/>
              </a:rPr>
              <a:t>- Analyse de régression</a:t>
            </a:r>
          </a:p>
          <a:p>
            <a:pPr marL="542925" indent="-185738">
              <a:lnSpc>
                <a:spcPct val="100000"/>
              </a:lnSpc>
              <a:buNone/>
            </a:pPr>
            <a:r>
              <a:rPr lang="fr-FR" altLang="fr-FR" sz="2400" dirty="0" smtClean="0">
                <a:solidFill>
                  <a:schemeClr val="tx1"/>
                </a:solidFill>
                <a:latin typeface="+mj-lt"/>
              </a:rPr>
              <a:t>- Modèles </a:t>
            </a:r>
            <a:r>
              <a:rPr lang="fr-FR" altLang="fr-FR" sz="2400" dirty="0">
                <a:solidFill>
                  <a:schemeClr val="tx1"/>
                </a:solidFill>
                <a:latin typeface="+mj-lt"/>
              </a:rPr>
              <a:t>économiques : modèle entrées-sorties, modèles </a:t>
            </a:r>
            <a:r>
              <a:rPr lang="fr-FR" altLang="fr-FR" sz="2400" dirty="0" smtClean="0">
                <a:solidFill>
                  <a:schemeClr val="tx1"/>
                </a:solidFill>
                <a:latin typeface="+mj-lt"/>
              </a:rPr>
              <a:t>macro-économiques</a:t>
            </a:r>
          </a:p>
          <a:p>
            <a:pPr marL="361950" indent="-328613"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+mj-lt"/>
              </a:rPr>
              <a:t>2) Données qualitatives : appui sur grille d’analyse sociologique, politique, etc.</a:t>
            </a:r>
          </a:p>
          <a:p>
            <a:endParaRPr lang="fr-FR" altLang="fr-FR" sz="24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4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548680"/>
            <a:ext cx="7406640" cy="13563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3200" b="1" dirty="0" smtClean="0">
                <a:latin typeface="+mn-lt"/>
              </a:rPr>
              <a:t>Quelques éléments pour guider le choix d’outils</a:t>
            </a:r>
            <a:endParaRPr lang="fr-FR" altLang="fr-FR" sz="3200" dirty="0" smtClean="0"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492896"/>
            <a:ext cx="8154863" cy="38814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sz="2800" dirty="0" smtClean="0">
                <a:solidFill>
                  <a:schemeClr val="tx1"/>
                </a:solidFill>
              </a:rPr>
              <a:t>1) Ne pas se contenter d’une technique emblématique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fr-FR" altLang="fr-FR" sz="28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fr-FR" altLang="fr-FR" sz="2800" dirty="0" smtClean="0">
                <a:solidFill>
                  <a:schemeClr val="tx1"/>
                </a:solidFill>
              </a:rPr>
              <a:t>2) Combiner des instruments divers pour chacune des phases (notamment collecte de données, jugement de valeur)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8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406640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704975" indent="-1704975" defTabSz="1028700"/>
            <a:r>
              <a:rPr lang="fr-FR" sz="3200" b="1" dirty="0"/>
              <a:t>Phase 4 : </a:t>
            </a:r>
            <a:r>
              <a:rPr lang="fr-FR" sz="3200" b="1" dirty="0" smtClean="0"/>
              <a:t>	Juger </a:t>
            </a:r>
            <a:r>
              <a:rPr lang="fr-FR" sz="3200" b="1" dirty="0"/>
              <a:t>et formuler </a:t>
            </a:r>
            <a:r>
              <a:rPr lang="fr-FR" sz="3200" b="1" dirty="0" smtClean="0"/>
              <a:t>des recommandations</a:t>
            </a:r>
            <a:endParaRPr lang="fr-FR" altLang="fr-FR" sz="3200" b="1" dirty="0">
              <a:latin typeface="+mn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67843"/>
            <a:ext cx="8064896" cy="3881437"/>
          </a:xfrm>
        </p:spPr>
        <p:txBody>
          <a:bodyPr>
            <a:normAutofit fontScale="92500" lnSpcReduction="20000"/>
          </a:bodyPr>
          <a:lstStyle/>
          <a:p>
            <a:pPr marL="377825" indent="-342900">
              <a:buFont typeface="Wingdings" panose="05000000000000000000" pitchFamily="2" charset="2"/>
              <a:buChar char="Ø"/>
            </a:pPr>
            <a:r>
              <a:rPr lang="fr-FR" sz="2800" b="1" dirty="0"/>
              <a:t>Formuler un </a:t>
            </a:r>
            <a:r>
              <a:rPr lang="fr-FR" sz="2800" b="1" dirty="0" smtClean="0"/>
              <a:t>jugement</a:t>
            </a:r>
          </a:p>
          <a:p>
            <a:pPr marL="34925" indent="0">
              <a:buNone/>
            </a:pPr>
            <a:endParaRPr lang="fr-FR" altLang="fr-FR" sz="2800" b="1" dirty="0" smtClean="0">
              <a:solidFill>
                <a:schemeClr val="tx1"/>
              </a:solidFill>
            </a:endParaRPr>
          </a:p>
          <a:p>
            <a:pPr marL="361950" indent="-327025" eaLnBrk="1" hangingPunct="1">
              <a:lnSpc>
                <a:spcPct val="90000"/>
              </a:lnSpc>
            </a:pPr>
            <a:r>
              <a:rPr lang="fr-FR" altLang="fr-FR" sz="2400" b="1" dirty="0" smtClean="0">
                <a:solidFill>
                  <a:schemeClr val="tx1"/>
                </a:solidFill>
              </a:rPr>
              <a:t>Analyse qualitative </a:t>
            </a:r>
            <a:r>
              <a:rPr lang="fr-FR" altLang="fr-FR" sz="2400" dirty="0" smtClean="0">
                <a:solidFill>
                  <a:schemeClr val="tx1"/>
                </a:solidFill>
              </a:rPr>
              <a:t>à partir grille d’analyse</a:t>
            </a:r>
          </a:p>
          <a:p>
            <a:pPr marL="34925" indent="0" eaLnBrk="1" hangingPunct="1">
              <a:lnSpc>
                <a:spcPct val="90000"/>
              </a:lnSpc>
              <a:buNone/>
            </a:pPr>
            <a:endParaRPr lang="fr-FR" altLang="fr-FR" sz="2400" dirty="0" smtClean="0">
              <a:solidFill>
                <a:schemeClr val="tx1"/>
              </a:solidFill>
            </a:endParaRPr>
          </a:p>
          <a:p>
            <a:pPr marL="361950" indent="-327025" eaLnBrk="1" hangingPunct="1">
              <a:lnSpc>
                <a:spcPct val="90000"/>
              </a:lnSpc>
            </a:pPr>
            <a:r>
              <a:rPr lang="fr-FR" altLang="fr-FR" sz="2400" b="1" dirty="0" smtClean="0">
                <a:solidFill>
                  <a:schemeClr val="tx1"/>
                </a:solidFill>
              </a:rPr>
              <a:t>Analyse multicritère </a:t>
            </a:r>
            <a:r>
              <a:rPr lang="fr-FR" altLang="fr-FR" sz="2400" dirty="0" smtClean="0">
                <a:solidFill>
                  <a:schemeClr val="tx1"/>
                </a:solidFill>
              </a:rPr>
              <a:t>: définition d ’un nombre limité de critères (5 à 10), pondération des critères, sélection des interventions à comparer, notation des effets, comparaison</a:t>
            </a:r>
          </a:p>
          <a:p>
            <a:pPr marL="34925" indent="0" eaLnBrk="1" hangingPunct="1">
              <a:lnSpc>
                <a:spcPct val="90000"/>
              </a:lnSpc>
              <a:buNone/>
            </a:pPr>
            <a:endParaRPr lang="fr-FR" altLang="fr-FR" sz="2400" dirty="0" smtClean="0">
              <a:solidFill>
                <a:schemeClr val="tx1"/>
              </a:solidFill>
            </a:endParaRPr>
          </a:p>
          <a:p>
            <a:pPr marL="361950" indent="-327025" eaLnBrk="1" hangingPunct="1">
              <a:lnSpc>
                <a:spcPct val="90000"/>
              </a:lnSpc>
            </a:pPr>
            <a:r>
              <a:rPr lang="fr-FR" altLang="fr-FR" sz="2400" b="1" dirty="0" smtClean="0">
                <a:solidFill>
                  <a:schemeClr val="tx1"/>
                </a:solidFill>
              </a:rPr>
              <a:t>Analyses coûts-avantages </a:t>
            </a:r>
            <a:r>
              <a:rPr lang="fr-FR" altLang="fr-FR" sz="2400" dirty="0" smtClean="0">
                <a:solidFill>
                  <a:schemeClr val="tx1"/>
                </a:solidFill>
              </a:rPr>
              <a:t>(</a:t>
            </a:r>
            <a:r>
              <a:rPr lang="fr-FR" altLang="fr-FR" sz="2400" dirty="0" err="1" smtClean="0">
                <a:solidFill>
                  <a:schemeClr val="tx1"/>
                </a:solidFill>
              </a:rPr>
              <a:t>y.c</a:t>
            </a:r>
            <a:r>
              <a:rPr lang="fr-FR" altLang="fr-FR" sz="2400" dirty="0" smtClean="0">
                <a:solidFill>
                  <a:schemeClr val="tx1"/>
                </a:solidFill>
              </a:rPr>
              <a:t> modèles de valorisation monétaire notamment de l’économie de l’environnement) et coût-efficacité</a:t>
            </a:r>
          </a:p>
          <a:p>
            <a:pPr eaLnBrk="1" hangingPunct="1">
              <a:lnSpc>
                <a:spcPct val="90000"/>
              </a:lnSpc>
            </a:pPr>
            <a:endParaRPr lang="fr-FR" altLang="fr-FR" sz="2800" dirty="0" smtClean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2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1022920" y="692696"/>
            <a:ext cx="8229600" cy="652934"/>
          </a:xfrm>
        </p:spPr>
        <p:txBody>
          <a:bodyPr>
            <a:noAutofit/>
          </a:bodyPr>
          <a:lstStyle/>
          <a:p>
            <a:pPr marL="447675" indent="-447675" eaLnBrk="1" hangingPunct="1">
              <a:buFont typeface="Wingdings" panose="05000000000000000000" pitchFamily="2" charset="2"/>
              <a:buChar char="Ø"/>
            </a:pPr>
            <a:r>
              <a:rPr lang="fr-FR" sz="2400" b="1" dirty="0" smtClean="0">
                <a:latin typeface="+mn-lt"/>
              </a:rPr>
              <a:t>Recommander</a:t>
            </a:r>
            <a:endParaRPr lang="fr-FR" sz="2400" b="1" dirty="0">
              <a:latin typeface="+mn-lt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 bwMode="auto">
          <a:xfrm>
            <a:off x="609600" y="1925215"/>
            <a:ext cx="8229600" cy="45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b="1" dirty="0">
                <a:latin typeface="+mj-lt"/>
              </a:rPr>
              <a:t>Pourquoi :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400" dirty="0">
                <a:latin typeface="+mj-lt"/>
              </a:rPr>
              <a:t>Pour corriger les dysfonctionnements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400" dirty="0">
                <a:latin typeface="+mj-lt"/>
              </a:rPr>
              <a:t>Pour améliorer l’efficacité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400" dirty="0">
                <a:latin typeface="+mj-lt"/>
              </a:rPr>
              <a:t>Pour mobiliser les acteurs autour du programme</a:t>
            </a:r>
            <a:endParaRPr lang="fr-FR" sz="2400" dirty="0"/>
          </a:p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fr-FR" sz="2400" b="1" dirty="0" smtClean="0">
              <a:latin typeface="+mj-lt"/>
            </a:endParaRPr>
          </a:p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b="1" dirty="0" smtClean="0">
                <a:latin typeface="+mj-lt"/>
              </a:rPr>
              <a:t>Comment :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400" dirty="0" smtClean="0">
                <a:latin typeface="+mj-lt"/>
              </a:rPr>
              <a:t>Formulées par l’évaluateur sur la base des conclusions et sur la base de ses connaissances des politiques publiques ou scientifiques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400" dirty="0" smtClean="0">
                <a:latin typeface="+mj-lt"/>
              </a:rPr>
              <a:t>Issues de propositions et d’échanges au sein du comité de pilotage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0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675" y="404664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Conclusions de l’évaluation</a:t>
            </a:r>
            <a:endParaRPr lang="fr-FR" sz="3600" b="1" dirty="0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8535988" y="6248400"/>
            <a:ext cx="4492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3.2.</a:t>
            </a:r>
          </a:p>
        </p:txBody>
      </p:sp>
      <p:sp>
        <p:nvSpPr>
          <p:cNvPr id="34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3" cy="5328592"/>
          </a:xfrm>
        </p:spPr>
        <p:txBody>
          <a:bodyPr>
            <a:normAutofit/>
          </a:bodyPr>
          <a:lstStyle/>
          <a:p>
            <a:pPr marL="628650" indent="-361950">
              <a:lnSpc>
                <a:spcPct val="100000"/>
              </a:lnSpc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Produire des conclusions argumentées pour chaque question évaluative</a:t>
            </a:r>
          </a:p>
          <a:p>
            <a:pPr marL="1071563" lvl="1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2200" dirty="0" smtClean="0">
                <a:solidFill>
                  <a:schemeClr val="tx1"/>
                </a:solidFill>
              </a:rPr>
              <a:t>Confronter données qualitatives et quantitatives</a:t>
            </a:r>
          </a:p>
          <a:p>
            <a:pPr marL="1071563" lvl="1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2200" dirty="0" smtClean="0">
                <a:solidFill>
                  <a:schemeClr val="tx1"/>
                </a:solidFill>
              </a:rPr>
              <a:t>Expliquer les processus permettant de produire les résultats mis en avant</a:t>
            </a:r>
            <a:endParaRPr lang="fr-FR" sz="2200" dirty="0">
              <a:solidFill>
                <a:schemeClr val="tx1"/>
              </a:solidFill>
            </a:endParaRPr>
          </a:p>
          <a:p>
            <a:pPr marL="205740" lvl="1" indent="0">
              <a:buNone/>
            </a:pPr>
            <a:endParaRPr lang="fr-FR" sz="2400" b="1" dirty="0" smtClean="0">
              <a:solidFill>
                <a:schemeClr val="tx1"/>
              </a:solidFill>
            </a:endParaRPr>
          </a:p>
          <a:p>
            <a:pPr marL="542925" lvl="1" indent="-33655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L’évaluation est en elle-même un processus d’apprentissage : </a:t>
            </a:r>
            <a:r>
              <a:rPr lang="fr-FR" sz="2400" dirty="0" smtClean="0">
                <a:solidFill>
                  <a:schemeClr val="tx1"/>
                </a:solidFill>
              </a:rPr>
              <a:t>nécessité d’articuler suivi, auto-évaluation et évaluation externe dans cycle régulier d’activité (voir résultat audit </a:t>
            </a:r>
            <a:r>
              <a:rPr lang="fr-FR" sz="2400" dirty="0">
                <a:solidFill>
                  <a:schemeClr val="tx1"/>
                </a:solidFill>
              </a:rPr>
              <a:t>cour européenne des  comptes </a:t>
            </a:r>
            <a:r>
              <a:rPr lang="fr-FR" sz="2400" dirty="0" smtClean="0">
                <a:solidFill>
                  <a:schemeClr val="tx1"/>
                </a:solidFill>
              </a:rPr>
              <a:t>: cf. p 18 Guidance on LDLA)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1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5740" lvl="1" indent="0">
              <a:buNone/>
            </a:pPr>
            <a:endParaRPr lang="fr-FR" sz="4000" dirty="0" smtClean="0"/>
          </a:p>
          <a:p>
            <a:pPr marL="205740" lvl="1" indent="0" algn="ctr">
              <a:buNone/>
            </a:pPr>
            <a:r>
              <a:rPr lang="fr-FR" sz="4000" b="1" dirty="0"/>
              <a:t>4</a:t>
            </a:r>
            <a:r>
              <a:rPr lang="fr-FR" sz="4000" b="1" dirty="0" smtClean="0"/>
              <a:t>. Diffusion et valorisation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05740" lvl="1" indent="0">
              <a:buNone/>
            </a:pPr>
            <a:endParaRPr lang="fr-FR" sz="36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8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259632" y="923974"/>
            <a:ext cx="7416823" cy="1280890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Introduction : pourquoi évaluer ? (3)</a:t>
            </a:r>
            <a:br>
              <a:rPr lang="fr-FR" sz="3200" b="1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57251" y="2057400"/>
            <a:ext cx="7747197" cy="43239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800" b="1" dirty="0" err="1" smtClean="0">
                <a:solidFill>
                  <a:schemeClr val="tx1"/>
                </a:solidFill>
              </a:rPr>
              <a:t>Règl</a:t>
            </a:r>
            <a:r>
              <a:rPr lang="fr-FR" sz="2800" b="1" dirty="0" smtClean="0">
                <a:solidFill>
                  <a:schemeClr val="tx1"/>
                </a:solidFill>
              </a:rPr>
              <a:t>. 1305 FEADER </a:t>
            </a:r>
            <a:r>
              <a:rPr lang="fr-FR" sz="2800" dirty="0" smtClean="0">
                <a:solidFill>
                  <a:schemeClr val="tx1"/>
                </a:solidFill>
              </a:rPr>
              <a:t>(Titre VII) </a:t>
            </a:r>
          </a:p>
          <a:p>
            <a:pPr marL="34290" indent="0">
              <a:buNone/>
            </a:pPr>
            <a:endParaRPr lang="fr-FR" sz="1100" dirty="0" smtClean="0">
              <a:solidFill>
                <a:schemeClr val="tx1"/>
              </a:solidFill>
            </a:endParaRPr>
          </a:p>
          <a:p>
            <a:pPr marL="663575" lvl="1" indent="-215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Un système commun </a:t>
            </a:r>
            <a:r>
              <a:rPr lang="fr-FR" sz="2400" dirty="0">
                <a:solidFill>
                  <a:schemeClr val="tx1"/>
                </a:solidFill>
              </a:rPr>
              <a:t>de suivi et d'évaluation </a:t>
            </a:r>
            <a:r>
              <a:rPr lang="fr-FR" sz="2400" dirty="0" smtClean="0">
                <a:solidFill>
                  <a:schemeClr val="tx1"/>
                </a:solidFill>
              </a:rPr>
              <a:t>établi par Commission et EM (art. 67)</a:t>
            </a:r>
          </a:p>
          <a:p>
            <a:pPr marL="663575" lvl="1" indent="-215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Réalisation d’une évaluation ex-ante et ex-post conduite par EM</a:t>
            </a:r>
          </a:p>
          <a:p>
            <a:pPr marL="663575" lvl="1" indent="-215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Selon une base d’indicateurs communs pour chaque objectif du FEADER</a:t>
            </a:r>
          </a:p>
          <a:p>
            <a:pPr marL="663575" lvl="1" indent="-215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Importance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d’intégrer l’évaluation dans le pilotage du projet, au côté des outils de monitoring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675" y="404664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Valorisation de l’évaluation</a:t>
            </a:r>
            <a:endParaRPr lang="fr-FR" sz="3200" b="1" dirty="0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8535988" y="6248400"/>
            <a:ext cx="4492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3.2.</a:t>
            </a:r>
          </a:p>
        </p:txBody>
      </p:sp>
      <p:sp>
        <p:nvSpPr>
          <p:cNvPr id="34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3" cy="5328592"/>
          </a:xfrm>
        </p:spPr>
        <p:txBody>
          <a:bodyPr>
            <a:normAutofit/>
          </a:bodyPr>
          <a:lstStyle/>
          <a:p>
            <a:pPr marL="519113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Etape à part entière de l’évaluation. Fixer les objectifs de la diffusion dès le départ (éléments de gestion de l’évaluation à intégrer dès le départ =« </a:t>
            </a:r>
            <a:r>
              <a:rPr lang="fr-FR" sz="2400" b="1" dirty="0" err="1" smtClean="0">
                <a:solidFill>
                  <a:schemeClr val="tx1"/>
                </a:solidFill>
              </a:rPr>
              <a:t>specific</a:t>
            </a:r>
            <a:r>
              <a:rPr lang="fr-FR" sz="2400" b="1" dirty="0" smtClean="0">
                <a:solidFill>
                  <a:schemeClr val="tx1"/>
                </a:solidFill>
              </a:rPr>
              <a:t> arrangements for </a:t>
            </a:r>
            <a:r>
              <a:rPr lang="fr-FR" sz="2400" b="1" dirty="0" err="1" smtClean="0">
                <a:solidFill>
                  <a:schemeClr val="tx1"/>
                </a:solidFill>
              </a:rPr>
              <a:t>evaluation</a:t>
            </a:r>
            <a:r>
              <a:rPr lang="fr-FR" sz="2400" b="1" dirty="0" smtClean="0">
                <a:solidFill>
                  <a:schemeClr val="tx1"/>
                </a:solidFill>
              </a:rPr>
              <a:t> ») : </a:t>
            </a:r>
            <a:endParaRPr lang="fr-FR" sz="2400" b="1" dirty="0">
              <a:solidFill>
                <a:schemeClr val="tx1"/>
              </a:solidFill>
            </a:endParaRPr>
          </a:p>
          <a:p>
            <a:pPr marL="519113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1000" dirty="0">
              <a:solidFill>
                <a:schemeClr val="tx1"/>
              </a:solidFill>
            </a:endParaRPr>
          </a:p>
          <a:p>
            <a:pPr marL="714375" lvl="1" indent="-222250"/>
            <a:r>
              <a:rPr lang="fr-FR" sz="2200" dirty="0">
                <a:solidFill>
                  <a:schemeClr val="tx1"/>
                </a:solidFill>
              </a:rPr>
              <a:t>Rendre des comptes aux financeurs</a:t>
            </a:r>
            <a:endParaRPr lang="fr-FR" sz="2200" dirty="0" smtClean="0">
              <a:solidFill>
                <a:schemeClr val="tx1"/>
              </a:solidFill>
            </a:endParaRPr>
          </a:p>
          <a:p>
            <a:pPr marL="714375" lvl="1" indent="-222250"/>
            <a:r>
              <a:rPr lang="fr-FR" sz="2200" dirty="0" smtClean="0">
                <a:solidFill>
                  <a:schemeClr val="tx1"/>
                </a:solidFill>
              </a:rPr>
              <a:t>Diffuser </a:t>
            </a:r>
            <a:r>
              <a:rPr lang="fr-FR" sz="2200" dirty="0">
                <a:solidFill>
                  <a:schemeClr val="tx1"/>
                </a:solidFill>
              </a:rPr>
              <a:t>de la connaissance sur le contenu du programme, sur </a:t>
            </a:r>
            <a:r>
              <a:rPr lang="fr-FR" sz="2200" dirty="0" smtClean="0">
                <a:solidFill>
                  <a:schemeClr val="tx1"/>
                </a:solidFill>
              </a:rPr>
              <a:t>ses </a:t>
            </a:r>
            <a:r>
              <a:rPr lang="fr-FR" sz="2200" dirty="0">
                <a:solidFill>
                  <a:schemeClr val="tx1"/>
                </a:solidFill>
              </a:rPr>
              <a:t>réalisations et ses impacts pour contribuer à développer une vision partagée des acteurs du territoire </a:t>
            </a:r>
          </a:p>
          <a:p>
            <a:pPr marL="714375" lvl="1" indent="-222250"/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dirty="0">
                <a:solidFill>
                  <a:schemeClr val="tx1"/>
                </a:solidFill>
              </a:rPr>
              <a:t>Favoriser les transferts d’expériences et la diffusion de bonnes pratiques </a:t>
            </a:r>
          </a:p>
          <a:p>
            <a:pPr marL="714375" lvl="1" indent="-222250"/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dirty="0">
                <a:solidFill>
                  <a:schemeClr val="tx1"/>
                </a:solidFill>
              </a:rPr>
              <a:t>Contribuer aux réflexions sur les nouvelles orientations </a:t>
            </a:r>
            <a:r>
              <a:rPr lang="fr-FR" sz="2200" dirty="0" smtClean="0">
                <a:solidFill>
                  <a:schemeClr val="tx1"/>
                </a:solidFill>
              </a:rPr>
              <a:t>stratégiques</a:t>
            </a:r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6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662880" y="692696"/>
            <a:ext cx="8229600" cy="652934"/>
          </a:xfrm>
        </p:spPr>
        <p:txBody>
          <a:bodyPr>
            <a:noAutofit/>
          </a:bodyPr>
          <a:lstStyle/>
          <a:p>
            <a:pPr marL="3411538" indent="-3411538" eaLnBrk="1" hangingPunct="1"/>
            <a:r>
              <a:rPr lang="fr-FR" sz="3200" b="1" dirty="0" smtClean="0">
                <a:solidFill>
                  <a:srgbClr val="00B0F0"/>
                </a:solidFill>
              </a:rPr>
              <a:t>Valorisation/diffusion pour l’amélioration </a:t>
            </a:r>
            <a:br>
              <a:rPr lang="fr-FR" sz="3200" b="1" dirty="0" smtClean="0">
                <a:solidFill>
                  <a:srgbClr val="00B0F0"/>
                </a:solidFill>
              </a:rPr>
            </a:br>
            <a:r>
              <a:rPr lang="fr-FR" sz="3200" b="1" dirty="0" smtClean="0">
                <a:solidFill>
                  <a:srgbClr val="00B0F0"/>
                </a:solidFill>
              </a:rPr>
              <a:t>du dispositif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 bwMode="auto">
          <a:xfrm>
            <a:off x="609600" y="1772816"/>
            <a:ext cx="8229600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b="1" dirty="0" smtClean="0">
                <a:latin typeface="+mj-lt"/>
              </a:rPr>
              <a:t>En interne</a:t>
            </a:r>
            <a:r>
              <a:rPr lang="fr-FR" sz="2400" dirty="0" smtClean="0">
                <a:latin typeface="+mj-lt"/>
              </a:rPr>
              <a:t>, vers les élus : 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200" dirty="0" smtClean="0">
                <a:latin typeface="+mj-lt"/>
              </a:rPr>
              <a:t>pour alimenter le débat stratégique (priorités, cibles, outils d’intervention)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200" dirty="0" smtClean="0">
                <a:latin typeface="+mj-lt"/>
              </a:rPr>
              <a:t>améliorer les dispositifs existants</a:t>
            </a:r>
          </a:p>
          <a:p>
            <a:pPr marL="552450" lvl="2">
              <a:spcBef>
                <a:spcPts val="0"/>
              </a:spcBef>
              <a:defRPr/>
            </a:pPr>
            <a:endParaRPr lang="fr-FR" sz="1000" dirty="0" smtClean="0">
              <a:latin typeface="+mj-lt"/>
            </a:endParaRPr>
          </a:p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b="1" dirty="0" smtClean="0">
                <a:latin typeface="+mj-lt"/>
              </a:rPr>
              <a:t>En interne</a:t>
            </a:r>
            <a:r>
              <a:rPr lang="fr-FR" sz="2400" dirty="0" smtClean="0">
                <a:latin typeface="+mj-lt"/>
              </a:rPr>
              <a:t>, vers les animateurs et gestionnaire agents, pour améliorer :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200" dirty="0" smtClean="0">
                <a:latin typeface="+mj-lt"/>
              </a:rPr>
              <a:t>les modalités de mise en œuvre de l’action,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200" dirty="0" smtClean="0">
                <a:latin typeface="+mj-lt"/>
              </a:rPr>
              <a:t>la conduite de projets (avec les partenaires du réseau et extérieur)</a:t>
            </a:r>
          </a:p>
          <a:p>
            <a:pPr marL="552450" lvl="2">
              <a:spcBef>
                <a:spcPts val="0"/>
              </a:spcBef>
              <a:defRPr/>
            </a:pPr>
            <a:endParaRPr lang="fr-FR" sz="1000" dirty="0" smtClean="0">
              <a:latin typeface="+mj-lt"/>
            </a:endParaRPr>
          </a:p>
          <a:p>
            <a:pPr marL="355600" lvl="1" indent="-2603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400" b="1" dirty="0" smtClean="0">
                <a:latin typeface="+mj-lt"/>
              </a:rPr>
              <a:t>En externe </a:t>
            </a:r>
            <a:r>
              <a:rPr lang="fr-FR" sz="2400" dirty="0" smtClean="0">
                <a:latin typeface="+mj-lt"/>
              </a:rPr>
              <a:t>vers les partenaires et les financeurs :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200" dirty="0" smtClean="0">
                <a:latin typeface="+mj-lt"/>
              </a:rPr>
              <a:t>Valoriser les réussites et expliquer les difficultés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200" dirty="0" smtClean="0">
                <a:latin typeface="+mj-lt"/>
              </a:rPr>
              <a:t>Renforcer les synergies et les complémentarités </a:t>
            </a:r>
            <a:endParaRPr kumimoji="0" lang="fr-FR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2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675" y="260648"/>
            <a:ext cx="8496944" cy="86409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Valorisation de l’évaluation</a:t>
            </a:r>
            <a:endParaRPr lang="fr-FR" sz="3200" b="1" dirty="0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8535988" y="6248400"/>
            <a:ext cx="4492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3.2.</a:t>
            </a:r>
          </a:p>
        </p:txBody>
      </p:sp>
      <p:sp>
        <p:nvSpPr>
          <p:cNvPr id="34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3" cy="5328592"/>
          </a:xfrm>
        </p:spPr>
        <p:txBody>
          <a:bodyPr>
            <a:normAutofit/>
          </a:bodyPr>
          <a:lstStyle/>
          <a:p>
            <a:pPr marL="519113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</a:rPr>
              <a:t>Etape à part entière de l’évaluation. Fixer les objectifs de la diffusion dès le départ : </a:t>
            </a:r>
          </a:p>
          <a:p>
            <a:pPr marL="51911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430010"/>
              </p:ext>
            </p:extLst>
          </p:nvPr>
        </p:nvGraphicFramePr>
        <p:xfrm>
          <a:off x="611560" y="2506312"/>
          <a:ext cx="7848871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3322"/>
                <a:gridCol w="623443"/>
                <a:gridCol w="3832106"/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600" dirty="0">
                          <a:effectLst/>
                        </a:rPr>
                        <a:t>Vers les décideurs pour alimenter la réflexion stratégique et améliorer la politique actuelle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- 4 pages de synthèse </a:t>
                      </a:r>
                    </a:p>
                    <a:p>
                      <a:pPr marL="85725" indent="-85725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présentation orale des conclusions et recommandations dans les instances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600" dirty="0">
                          <a:effectLst/>
                        </a:rPr>
                        <a:t>Vers les chargés de mission et gestionnaires pour améliorer les modalités de mise en œuvre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Rapport d’évaluation</a:t>
                      </a:r>
                    </a:p>
                    <a:p>
                      <a:pPr marL="85725" indent="-857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-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réunions </a:t>
                      </a:r>
                      <a:r>
                        <a:rPr lang="fr-FR" sz="1600" dirty="0">
                          <a:effectLst/>
                        </a:rPr>
                        <a:t>de travail sur les recommandations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600" dirty="0">
                          <a:effectLst/>
                        </a:rPr>
                        <a:t>Vers les partenaires et financeurs pour </a:t>
                      </a:r>
                      <a:r>
                        <a:rPr lang="fr-FR" sz="1600" dirty="0" smtClean="0">
                          <a:effectLst/>
                        </a:rPr>
                        <a:t>légitimer </a:t>
                      </a:r>
                      <a:r>
                        <a:rPr lang="fr-FR" sz="1600" dirty="0">
                          <a:effectLst/>
                        </a:rPr>
                        <a:t>l’action conduite et justifier les inflexions </a:t>
                      </a:r>
                      <a:r>
                        <a:rPr lang="fr-FR" sz="1600" dirty="0" smtClean="0">
                          <a:effectLst/>
                        </a:rPr>
                        <a:t>nécessaires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- 4 pages de synthèse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 notes de synthèse ciblée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r-F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 les acteurs du territoire pour favoriser l’appropriation et la diffusion de bonnes pratiques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- 4 pages de synthèse</a:t>
                      </a:r>
                    </a:p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Média locaux et professionnels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211959" y="2564904"/>
            <a:ext cx="211137" cy="184150"/>
          </a:xfrm>
          <a:prstGeom prst="notchedRightArrow">
            <a:avLst>
              <a:gd name="adj1" fmla="val 50000"/>
              <a:gd name="adj2" fmla="val 2866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211960" y="4477246"/>
            <a:ext cx="211137" cy="184150"/>
          </a:xfrm>
          <a:prstGeom prst="notchedRightArrow">
            <a:avLst>
              <a:gd name="adj1" fmla="val 50000"/>
              <a:gd name="adj2" fmla="val 2866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4211960" y="3181102"/>
            <a:ext cx="211137" cy="184150"/>
          </a:xfrm>
          <a:prstGeom prst="notchedRightArrow">
            <a:avLst>
              <a:gd name="adj1" fmla="val 50000"/>
              <a:gd name="adj2" fmla="val 2866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213405" y="5085184"/>
            <a:ext cx="211137" cy="184150"/>
          </a:xfrm>
          <a:prstGeom prst="notchedRightArrow">
            <a:avLst>
              <a:gd name="adj1" fmla="val 50000"/>
              <a:gd name="adj2" fmla="val 2866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1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404664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Conclusions (1)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1" cy="4038600"/>
          </a:xfrm>
        </p:spPr>
        <p:txBody>
          <a:bodyPr>
            <a:noAutofit/>
          </a:bodyPr>
          <a:lstStyle/>
          <a:p>
            <a:pPr marL="361950" indent="-327025"/>
            <a:r>
              <a:rPr lang="fr-FR" sz="2800" b="1" dirty="0" smtClean="0">
                <a:solidFill>
                  <a:schemeClr val="tx1"/>
                </a:solidFill>
              </a:rPr>
              <a:t>Argumentaire pour engager les acteurs dans l’évaluation :</a:t>
            </a:r>
          </a:p>
          <a:p>
            <a:pPr marL="714375" lvl="1" indent="-307975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/>
                </a:solidFill>
              </a:rPr>
              <a:t>Communiquer sur les finalités et l’utilité de l’évaluation</a:t>
            </a:r>
          </a:p>
          <a:p>
            <a:pPr marL="714375" lvl="1" indent="-307975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Cibler l’évaluation sur des questions qui interpellent les </a:t>
            </a:r>
            <a:r>
              <a:rPr lang="fr-FR" sz="2400" dirty="0" smtClean="0">
                <a:solidFill>
                  <a:schemeClr val="tx1"/>
                </a:solidFill>
              </a:rPr>
              <a:t>élus</a:t>
            </a:r>
          </a:p>
          <a:p>
            <a:pPr marL="714375" lvl="1" indent="-307975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/>
                </a:solidFill>
              </a:rPr>
              <a:t>Cibler le questionnement évaluatif pour apporter de la connaissance nouvelle en mobilisant les outils de l’évaluation</a:t>
            </a:r>
          </a:p>
          <a:p>
            <a:pPr marL="714375" lvl="1" indent="-307975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Articuler évaluation et réflexion stratégique sur la future </a:t>
            </a:r>
            <a:r>
              <a:rPr lang="fr-FR" sz="2400" dirty="0" smtClean="0">
                <a:solidFill>
                  <a:schemeClr val="tx1"/>
                </a:solidFill>
              </a:rPr>
              <a:t>programmation, mais ne pas confondre les 2 démarches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404664"/>
            <a:ext cx="7406640" cy="13563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3200" b="1" dirty="0" smtClean="0">
                <a:latin typeface="+mn-lt"/>
              </a:rPr>
              <a:t>Conclusion (2) L’évaluation : une série d’occasions…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133575"/>
            <a:ext cx="7958137" cy="4607793"/>
          </a:xfrm>
        </p:spPr>
        <p:txBody>
          <a:bodyPr>
            <a:normAutofit/>
          </a:bodyPr>
          <a:lstStyle/>
          <a:p>
            <a:pPr marL="361950" indent="-327025" eaLnBrk="1" hangingPunct="1">
              <a:lnSpc>
                <a:spcPct val="90000"/>
              </a:lnSpc>
            </a:pPr>
            <a:r>
              <a:rPr lang="fr-FR" altLang="fr-FR" sz="2400" dirty="0" smtClean="0">
                <a:solidFill>
                  <a:schemeClr val="tx1"/>
                </a:solidFill>
                <a:latin typeface="+mj-lt"/>
              </a:rPr>
              <a:t>Le montage du projet d’évaluation : l’occasion d’un rapprochement entre porteur et financeur</a:t>
            </a:r>
          </a:p>
          <a:p>
            <a:pPr marL="361950" indent="-327025" eaLnBrk="1" hangingPunct="1">
              <a:lnSpc>
                <a:spcPct val="90000"/>
              </a:lnSpc>
            </a:pPr>
            <a:r>
              <a:rPr lang="fr-FR" altLang="fr-FR" sz="2400" dirty="0" smtClean="0">
                <a:solidFill>
                  <a:schemeClr val="tx1"/>
                </a:solidFill>
                <a:latin typeface="+mj-lt"/>
              </a:rPr>
              <a:t>La mise en place de l’évaluation : l’occasion de faire émerger un processus « vraiment concerté » (clarification des attentes)</a:t>
            </a:r>
          </a:p>
          <a:p>
            <a:pPr marL="361950" indent="-327025" eaLnBrk="1" hangingPunct="1">
              <a:lnSpc>
                <a:spcPct val="90000"/>
              </a:lnSpc>
            </a:pPr>
            <a:r>
              <a:rPr lang="fr-FR" altLang="fr-FR" sz="2400" dirty="0" smtClean="0">
                <a:solidFill>
                  <a:schemeClr val="tx1"/>
                </a:solidFill>
                <a:latin typeface="+mj-lt"/>
              </a:rPr>
              <a:t>La remise du rapport : l’occasion d’avoir des réponses à des questions évaluatives spécifiques</a:t>
            </a:r>
          </a:p>
          <a:p>
            <a:pPr marL="361950" indent="-327025" eaLnBrk="1" hangingPunct="1">
              <a:lnSpc>
                <a:spcPct val="90000"/>
              </a:lnSpc>
            </a:pPr>
            <a:r>
              <a:rPr lang="fr-FR" altLang="fr-FR" sz="2400" dirty="0" smtClean="0">
                <a:solidFill>
                  <a:schemeClr val="tx1"/>
                </a:solidFill>
                <a:latin typeface="+mj-lt"/>
              </a:rPr>
              <a:t>Possibilité interactions évaluation et pilotage stratégique, même si parfois nécessité de gérer décalages temporels entre évaluation et analyse stratégique…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7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52934"/>
          </a:xfrm>
        </p:spPr>
        <p:txBody>
          <a:bodyPr>
            <a:normAutofit/>
          </a:bodyPr>
          <a:lstStyle/>
          <a:p>
            <a:pPr marL="3411538" indent="-3411538" algn="ctr" eaLnBrk="1" hangingPunct="1"/>
            <a:r>
              <a:rPr lang="fr-FR" sz="3200" b="1" dirty="0">
                <a:latin typeface="+mn-lt"/>
              </a:rPr>
              <a:t>Pour aller plus loin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 bwMode="auto">
          <a:xfrm>
            <a:off x="609600" y="1628801"/>
            <a:ext cx="8229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55600" lvl="1" indent="-26035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dirty="0" smtClean="0">
                <a:latin typeface="+mn-lt"/>
              </a:rPr>
              <a:t>Commission européenne : http://ec.europa.eu/europeaid/evaluation/methodology/methods/mth_fr.htm </a:t>
            </a:r>
          </a:p>
          <a:p>
            <a:pPr marL="95250" lvl="1">
              <a:lnSpc>
                <a:spcPct val="130000"/>
              </a:lnSpc>
              <a:spcBef>
                <a:spcPts val="0"/>
              </a:spcBef>
              <a:defRPr/>
            </a:pPr>
            <a:endParaRPr lang="fr-FR" sz="700" dirty="0" smtClean="0">
              <a:latin typeface="+mn-lt"/>
            </a:endParaRPr>
          </a:p>
          <a:p>
            <a:pPr marL="355600" lvl="1" indent="-26035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dirty="0" smtClean="0">
                <a:latin typeface="+mn-lt"/>
              </a:rPr>
              <a:t>Commission européenne, cadre commun de suivi et d’évaluation des politiques de développement rural (article 86 du Règlement CE n°1698/2005).</a:t>
            </a:r>
          </a:p>
          <a:p>
            <a:pPr marL="95250" lvl="1">
              <a:lnSpc>
                <a:spcPct val="130000"/>
              </a:lnSpc>
              <a:spcBef>
                <a:spcPts val="0"/>
              </a:spcBef>
              <a:defRPr/>
            </a:pPr>
            <a:endParaRPr lang="fr-FR" sz="700" dirty="0" smtClean="0">
              <a:latin typeface="+mn-lt"/>
            </a:endParaRPr>
          </a:p>
          <a:p>
            <a:pPr marL="355600" lvl="1" indent="-26035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dirty="0" err="1" smtClean="0">
                <a:latin typeface="+mn-lt"/>
              </a:rPr>
              <a:t>Lépicier</a:t>
            </a:r>
            <a:r>
              <a:rPr lang="fr-FR" dirty="0" smtClean="0">
                <a:latin typeface="+mn-lt"/>
              </a:rPr>
              <a:t> D. </a:t>
            </a:r>
            <a:r>
              <a:rPr lang="fr-FR" i="1" dirty="0" smtClean="0">
                <a:latin typeface="+mn-lt"/>
              </a:rPr>
              <a:t>et al., </a:t>
            </a:r>
            <a:r>
              <a:rPr lang="fr-FR" dirty="0" smtClean="0">
                <a:latin typeface="+mn-lt"/>
              </a:rPr>
              <a:t>2011, Guide méthodologique de l’évaluation accompagnée dans les Chambres d’Agriculture. Guide réalisé dans le cadre d’une expérimentation d’évaluation accompagnée conduite à l’initiative du MAAPRAT-DGPAAT. 43 p.</a:t>
            </a:r>
          </a:p>
          <a:p>
            <a:pPr marL="95250" lvl="1">
              <a:lnSpc>
                <a:spcPct val="130000"/>
              </a:lnSpc>
              <a:spcBef>
                <a:spcPts val="0"/>
              </a:spcBef>
              <a:defRPr/>
            </a:pPr>
            <a:endParaRPr lang="fr-FR" sz="700" dirty="0" smtClean="0">
              <a:latin typeface="+mn-lt"/>
            </a:endParaRPr>
          </a:p>
          <a:p>
            <a:pPr marL="355600" lvl="1" indent="-26035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dirty="0" err="1" smtClean="0">
                <a:latin typeface="+mn-lt"/>
              </a:rPr>
              <a:t>Eureval</a:t>
            </a:r>
            <a:r>
              <a:rPr lang="fr-FR" dirty="0" smtClean="0">
                <a:latin typeface="+mn-lt"/>
              </a:rPr>
              <a:t> : les outils de l’évaluation : http://www.eureval.fr/-Boite-a-outils-.html</a:t>
            </a:r>
          </a:p>
          <a:p>
            <a:pPr marL="95250" lvl="1">
              <a:lnSpc>
                <a:spcPct val="130000"/>
              </a:lnSpc>
              <a:spcBef>
                <a:spcPts val="0"/>
              </a:spcBef>
              <a:defRPr/>
            </a:pPr>
            <a:endParaRPr lang="fr-FR" sz="800" dirty="0" smtClean="0">
              <a:latin typeface="+mn-lt"/>
            </a:endParaRPr>
          </a:p>
          <a:p>
            <a:pPr marL="355600" lvl="1" indent="-26035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dirty="0" smtClean="0">
                <a:latin typeface="+mn-lt"/>
              </a:rPr>
              <a:t>Le Glossaire de l’évaluation de politique publique : http://www.ladocumentationfrancaise.fr/dossiers/evaluation-politiques-publiques/glossaire.shtml</a:t>
            </a:r>
          </a:p>
          <a:p>
            <a:pPr marL="95250" lvl="1">
              <a:lnSpc>
                <a:spcPct val="130000"/>
              </a:lnSpc>
              <a:spcBef>
                <a:spcPts val="0"/>
              </a:spcBef>
              <a:defRPr/>
            </a:pPr>
            <a:r>
              <a:rPr lang="fr-FR" sz="800" dirty="0" smtClean="0">
                <a:latin typeface="+mn-lt"/>
              </a:rPr>
              <a:t> </a:t>
            </a:r>
          </a:p>
          <a:p>
            <a:pPr marL="355600" lvl="1" indent="-26035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dirty="0" smtClean="0">
                <a:latin typeface="+mn-lt"/>
              </a:rPr>
              <a:t>Vollet D., </a:t>
            </a:r>
            <a:r>
              <a:rPr lang="fr-FR" dirty="0" err="1" smtClean="0">
                <a:latin typeface="+mn-lt"/>
              </a:rPr>
              <a:t>Hadjab</a:t>
            </a:r>
            <a:r>
              <a:rPr lang="fr-FR" dirty="0" smtClean="0">
                <a:latin typeface="+mn-lt"/>
              </a:rPr>
              <a:t> F., 2008, Manuel de l’évaluation des politiques publiques, </a:t>
            </a:r>
            <a:r>
              <a:rPr lang="fr-FR" dirty="0" err="1" smtClean="0">
                <a:latin typeface="+mn-lt"/>
              </a:rPr>
              <a:t>Quae</a:t>
            </a:r>
            <a:r>
              <a:rPr lang="fr-FR" dirty="0" smtClean="0">
                <a:latin typeface="+mn-lt"/>
              </a:rPr>
              <a:t>, 64p.</a:t>
            </a:r>
          </a:p>
          <a:p>
            <a:pPr marL="812800" lvl="2" indent="-260350">
              <a:spcBef>
                <a:spcPts val="0"/>
              </a:spcBef>
              <a:buFont typeface="Wingdings" pitchFamily="2" charset="2"/>
              <a:buChar char="§"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8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52934"/>
          </a:xfrm>
        </p:spPr>
        <p:txBody>
          <a:bodyPr>
            <a:normAutofit/>
          </a:bodyPr>
          <a:lstStyle/>
          <a:p>
            <a:pPr marL="3411538" indent="-3411538" algn="ctr" eaLnBrk="1" hangingPunct="1"/>
            <a:r>
              <a:rPr lang="fr-FR" sz="3200" b="1" dirty="0" smtClean="0">
                <a:latin typeface="+mn-lt"/>
              </a:rPr>
              <a:t>Textes </a:t>
            </a:r>
            <a:r>
              <a:rPr lang="fr-FR" sz="3200" b="1" smtClean="0">
                <a:latin typeface="+mn-lt"/>
              </a:rPr>
              <a:t>et outils UE</a:t>
            </a:r>
            <a:endParaRPr lang="fr-FR" sz="3200" b="1" dirty="0">
              <a:latin typeface="+mn-lt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 bwMode="auto">
          <a:xfrm>
            <a:off x="609600" y="1628801"/>
            <a:ext cx="8229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81000" lvl="1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Guideline, ESTABLISHING AND IMPLEMENTING THE EVALUATION PLAN OF 2014-2020 RDPS (March 2014) 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enrd.ec.europa.eu/app_templates/enrd_assets/pdf/evaluation/EP_Guidelines_Draft_March2014.pdf</a:t>
            </a:r>
            <a:r>
              <a:rPr lang="en-US" dirty="0" smtClean="0"/>
              <a:t> </a:t>
            </a:r>
          </a:p>
          <a:p>
            <a:pPr marL="95250" lvl="1">
              <a:defRPr/>
            </a:pPr>
            <a:endParaRPr lang="en-US" dirty="0"/>
          </a:p>
          <a:p>
            <a:pPr marL="381000" lvl="1" indent="-285750"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Capturing </a:t>
            </a:r>
            <a:r>
              <a:rPr lang="en-US" dirty="0"/>
              <a:t>impacts of Leader and of measures to improve Quality of Life in rural areas. Working paper, July 2010. </a:t>
            </a:r>
            <a:r>
              <a:rPr lang="en-US" dirty="0">
                <a:hlinkClick r:id="rId3"/>
              </a:rPr>
              <a:t>http://ec.europa.eu/agriculture/rurdev/eval/wp-leader_en.pdf</a:t>
            </a:r>
            <a:r>
              <a:rPr lang="en-US" dirty="0"/>
              <a:t> </a:t>
            </a:r>
            <a:endParaRPr lang="fr-FR" dirty="0"/>
          </a:p>
          <a:p>
            <a:pPr marL="381000" lvl="1" indent="-285750">
              <a:buFont typeface="Wingdings" panose="05000000000000000000" pitchFamily="2" charset="2"/>
              <a:buChar char="Ø"/>
              <a:defRPr/>
            </a:pPr>
            <a:endParaRPr lang="fr-FR" dirty="0" smtClean="0">
              <a:hlinkClick r:id="rId4"/>
            </a:endParaRPr>
          </a:p>
          <a:p>
            <a:pPr marL="381000" lvl="1" indent="-285750">
              <a:buFont typeface="Wingdings" panose="05000000000000000000" pitchFamily="2" charset="2"/>
              <a:buChar char="Ø"/>
              <a:defRPr/>
            </a:pPr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</a:t>
            </a:r>
            <a:r>
              <a:rPr lang="fr-FR" dirty="0" smtClean="0">
                <a:hlinkClick r:id="rId4"/>
              </a:rPr>
              <a:t>enrd.ec.europa.eu/leader/leader/leader-tool-kit/the-strategy-design-and-implementation/the-strategy-implementation/en/how-to-carry-out-a-self-evaluation_en.cfm</a:t>
            </a: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259632" y="923974"/>
            <a:ext cx="7416823" cy="1280890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Introduction : pourquoi évaluer ? (4)</a:t>
            </a:r>
            <a:br>
              <a:rPr lang="fr-FR" sz="3200" b="1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57251" y="2057400"/>
            <a:ext cx="7747197" cy="43239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 Guidelines</a:t>
            </a:r>
            <a:r>
              <a:rPr lang="en-US" sz="2800" b="1" dirty="0">
                <a:solidFill>
                  <a:schemeClr val="tx1"/>
                </a:solidFill>
              </a:rPr>
              <a:t>: Establishing and implementing the evaluation plan of 2014-2020 RDPs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447675" lvl="1" indent="0">
              <a:buNone/>
            </a:pPr>
            <a:endParaRPr lang="fr-FR" sz="1100" dirty="0">
              <a:solidFill>
                <a:schemeClr val="tx1"/>
              </a:solidFill>
            </a:endParaRPr>
          </a:p>
          <a:p>
            <a:pPr marL="447675" lvl="1" indent="-2667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Planifier l’évaluation comme un élément de la programmation du RDR</a:t>
            </a:r>
          </a:p>
          <a:p>
            <a:pPr marL="714375" lvl="2" indent="-266700">
              <a:buFont typeface="Arial" panose="020B0604020202020204" pitchFamily="34" charset="0"/>
              <a:buChar char="•"/>
            </a:pPr>
            <a:r>
              <a:rPr lang="fr-FR" sz="1900" dirty="0" smtClean="0">
                <a:solidFill>
                  <a:schemeClr val="tx1"/>
                </a:solidFill>
              </a:rPr>
              <a:t>Les projets Leader doivent contenir un plan d’évaluation en cohérence avec la cadre régional/national</a:t>
            </a:r>
          </a:p>
          <a:p>
            <a:pPr marL="447675" lvl="1" indent="-2667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Gouvernance de l’évaluation </a:t>
            </a:r>
          </a:p>
          <a:p>
            <a:pPr marL="714375" lvl="2" indent="-266700">
              <a:buFont typeface="Arial" panose="020B0604020202020204" pitchFamily="34" charset="0"/>
              <a:buChar char="•"/>
            </a:pPr>
            <a:r>
              <a:rPr lang="fr-FR" sz="1900" dirty="0" smtClean="0">
                <a:solidFill>
                  <a:schemeClr val="tx1"/>
                </a:solidFill>
              </a:rPr>
              <a:t>Un niveau local d’évaluation (Leader) coordonné avec l’échelle régionale/national</a:t>
            </a:r>
          </a:p>
          <a:p>
            <a:pPr marL="714375" lvl="2" indent="-266700">
              <a:buFont typeface="Arial" panose="020B0604020202020204" pitchFamily="34" charset="0"/>
              <a:buChar char="•"/>
            </a:pPr>
            <a:r>
              <a:rPr lang="fr-FR" sz="1900" dirty="0" smtClean="0">
                <a:solidFill>
                  <a:schemeClr val="tx1"/>
                </a:solidFill>
              </a:rPr>
              <a:t>Les GAL réalisent un suivi et auto-évaluation de leur stratégie</a:t>
            </a:r>
          </a:p>
          <a:p>
            <a:pPr marL="447675" lvl="1" indent="-2667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Articulation des niveaux national-régional / local</a:t>
            </a:r>
          </a:p>
          <a:p>
            <a:pPr marL="714375" lvl="2" indent="-266700">
              <a:buFont typeface="Arial" panose="020B0604020202020204" pitchFamily="34" charset="0"/>
              <a:buChar char="•"/>
            </a:pPr>
            <a:r>
              <a:rPr lang="fr-FR" sz="1900" dirty="0" smtClean="0">
                <a:solidFill>
                  <a:schemeClr val="tx1"/>
                </a:solidFill>
              </a:rPr>
              <a:t>Des questions évaluatives communes sur le PDR</a:t>
            </a:r>
          </a:p>
          <a:p>
            <a:pPr marL="714375" lvl="2" indent="-266700">
              <a:buFont typeface="Arial" panose="020B0604020202020204" pitchFamily="34" charset="0"/>
              <a:buChar char="•"/>
            </a:pPr>
            <a:r>
              <a:rPr lang="fr-FR" sz="1900" dirty="0" smtClean="0">
                <a:solidFill>
                  <a:schemeClr val="tx1"/>
                </a:solidFill>
              </a:rPr>
              <a:t>Des évaluation spécifiques </a:t>
            </a:r>
            <a:endParaRPr lang="fr-FR" sz="19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6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259632" y="923974"/>
            <a:ext cx="7416823" cy="1280890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Introduction : pourquoi évaluer ? (5)</a:t>
            </a:r>
            <a:br>
              <a:rPr lang="fr-FR" sz="3200" b="1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57251" y="2057400"/>
            <a:ext cx="7747197" cy="43239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 Des évaluation spécifiques : Leader et CLLD</a:t>
            </a:r>
          </a:p>
          <a:p>
            <a:pPr marL="447675" indent="-2222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tx1"/>
                </a:solidFill>
              </a:rPr>
              <a:t>3 objectifs principaux </a:t>
            </a:r>
            <a:r>
              <a:rPr lang="fr-FR" sz="1800" dirty="0" smtClean="0">
                <a:solidFill>
                  <a:schemeClr val="tx1"/>
                </a:solidFill>
              </a:rPr>
              <a:t>:</a:t>
            </a:r>
          </a:p>
          <a:p>
            <a:pPr marL="361950" indent="-136525">
              <a:spcBef>
                <a:spcPts val="600"/>
              </a:spcBef>
              <a:buFontTx/>
              <a:buChar char="-"/>
            </a:pPr>
            <a:r>
              <a:rPr lang="fr-FR" sz="1800" dirty="0" smtClean="0">
                <a:solidFill>
                  <a:schemeClr val="tx1"/>
                </a:solidFill>
              </a:rPr>
              <a:t>Quelle mise en œuvre de Leader par les Régions</a:t>
            </a:r>
          </a:p>
          <a:p>
            <a:pPr marL="361950" indent="-136525">
              <a:spcBef>
                <a:spcPts val="600"/>
              </a:spcBef>
              <a:buFontTx/>
              <a:buChar char="-"/>
            </a:pPr>
            <a:r>
              <a:rPr lang="fr-FR" sz="1800" dirty="0" smtClean="0">
                <a:solidFill>
                  <a:schemeClr val="tx1"/>
                </a:solidFill>
              </a:rPr>
              <a:t>Efficacité de la mise en œuvre Leader</a:t>
            </a:r>
          </a:p>
          <a:p>
            <a:pPr marL="361950" indent="-136525">
              <a:spcBef>
                <a:spcPts val="600"/>
              </a:spcBef>
              <a:buFontTx/>
              <a:buChar char="-"/>
            </a:pPr>
            <a:r>
              <a:rPr lang="fr-FR" sz="1800" dirty="0" smtClean="0">
                <a:solidFill>
                  <a:schemeClr val="tx1"/>
                </a:solidFill>
              </a:rPr>
              <a:t>Valeur ajoutée Leader par rapport à d’autres approches de développement</a:t>
            </a:r>
          </a:p>
          <a:p>
            <a:pPr marL="447675" indent="-180975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tx1"/>
                </a:solidFill>
              </a:rPr>
              <a:t>Démarche d’évaluation Leader </a:t>
            </a:r>
            <a:r>
              <a:rPr lang="fr-FR" sz="1800" dirty="0" smtClean="0">
                <a:solidFill>
                  <a:schemeClr val="tx1"/>
                </a:solidFill>
              </a:rPr>
              <a:t>:</a:t>
            </a:r>
          </a:p>
          <a:p>
            <a:pPr marL="361950" indent="-136525">
              <a:spcBef>
                <a:spcPts val="600"/>
              </a:spcBef>
              <a:buFontTx/>
              <a:buChar char="-"/>
            </a:pPr>
            <a:r>
              <a:rPr lang="fr-FR" sz="1800" dirty="0" smtClean="0">
                <a:solidFill>
                  <a:schemeClr val="tx1"/>
                </a:solidFill>
              </a:rPr>
              <a:t>Définir un cadre d’évaluation de la performance (diagramme des objectifs et d’impact)</a:t>
            </a:r>
          </a:p>
          <a:p>
            <a:pPr marL="361950" indent="-136525">
              <a:spcBef>
                <a:spcPts val="600"/>
              </a:spcBef>
              <a:buFontTx/>
              <a:buChar char="-"/>
            </a:pPr>
            <a:r>
              <a:rPr lang="fr-FR" sz="1800" dirty="0" smtClean="0">
                <a:solidFill>
                  <a:schemeClr val="tx1"/>
                </a:solidFill>
              </a:rPr>
              <a:t>Système de suivi et de collecte de données et d’indicateurs</a:t>
            </a:r>
          </a:p>
          <a:p>
            <a:pPr marL="361950" indent="-136525">
              <a:spcBef>
                <a:spcPts val="600"/>
              </a:spcBef>
              <a:buFontTx/>
              <a:buChar char="-"/>
            </a:pPr>
            <a:r>
              <a:rPr lang="fr-FR" sz="1800" dirty="0" smtClean="0">
                <a:solidFill>
                  <a:schemeClr val="tx1"/>
                </a:solidFill>
              </a:rPr>
              <a:t>Proposition de diffusion et d’utilisation des résultats de l’évaluation </a:t>
            </a:r>
          </a:p>
          <a:p>
            <a:pPr marL="361950" indent="-136525">
              <a:spcBef>
                <a:spcPts val="600"/>
              </a:spcBef>
              <a:buFontTx/>
              <a:buChar char="-"/>
            </a:pPr>
            <a:r>
              <a:rPr lang="fr-FR" sz="1800" dirty="0" smtClean="0">
                <a:solidFill>
                  <a:schemeClr val="tx1"/>
                </a:solidFill>
              </a:rPr>
              <a:t>Contribution de l’évaluation Leader à l’évaluation du PDR (régional/national)</a:t>
            </a:r>
          </a:p>
          <a:p>
            <a:pPr marL="361950" indent="-136525">
              <a:spcBef>
                <a:spcPts val="600"/>
              </a:spcBef>
              <a:buFontTx/>
              <a:buChar char="-"/>
            </a:pPr>
            <a:r>
              <a:rPr lang="fr-FR" sz="1800" dirty="0" smtClean="0">
                <a:solidFill>
                  <a:schemeClr val="tx1"/>
                </a:solidFill>
              </a:rPr>
              <a:t>La démarche participative est encouragée pour favoriser les effets d’apprentissage et d’appropriation par les acteurs du territoire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5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259632" y="923974"/>
            <a:ext cx="7416823" cy="1280890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Introduction : pourquoi évaluer ? (6)</a:t>
            </a:r>
            <a:br>
              <a:rPr lang="fr-FR" sz="3200" b="1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57251" y="2057400"/>
            <a:ext cx="7747197" cy="43239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Guidance on Community‐Led Local Development for Local Actors </a:t>
            </a:r>
            <a:r>
              <a:rPr lang="en-US" sz="2800" b="1" dirty="0" smtClean="0">
                <a:solidFill>
                  <a:schemeClr val="tx1"/>
                </a:solidFill>
              </a:rPr>
              <a:t>(Mai </a:t>
            </a:r>
            <a:r>
              <a:rPr lang="en-US" sz="2800" b="1" dirty="0">
                <a:solidFill>
                  <a:schemeClr val="tx1"/>
                </a:solidFill>
              </a:rPr>
              <a:t>2014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endParaRPr lang="fr-FR" sz="11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La </a:t>
            </a:r>
            <a:r>
              <a:rPr lang="fr-FR" sz="1800" dirty="0">
                <a:solidFill>
                  <a:schemeClr val="tx1"/>
                </a:solidFill>
              </a:rPr>
              <a:t>Cour des comptes européenne a </a:t>
            </a:r>
            <a:r>
              <a:rPr lang="fr-FR" sz="1800" dirty="0" smtClean="0">
                <a:solidFill>
                  <a:schemeClr val="tx1"/>
                </a:solidFill>
              </a:rPr>
              <a:t>signifié que le suivi, </a:t>
            </a:r>
            <a:r>
              <a:rPr lang="fr-FR" sz="1800" dirty="0">
                <a:solidFill>
                  <a:schemeClr val="tx1"/>
                </a:solidFill>
              </a:rPr>
              <a:t>l'auto-évaluation et l'évaluation externe des stratégies de développement local doivent être </a:t>
            </a:r>
            <a:r>
              <a:rPr lang="fr-FR" sz="1800" b="1" dirty="0">
                <a:solidFill>
                  <a:schemeClr val="tx1"/>
                </a:solidFill>
              </a:rPr>
              <a:t>améliorées et intégrées dans les activités ordinaires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et conduire à des effets d’apprentissage (page 18).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Le suivi et l’évaluation ne doit pas se limiter à la justification des dépenses, mais doit permettre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</a:t>
            </a:r>
            <a:r>
              <a:rPr lang="fr-FR" dirty="0" smtClean="0">
                <a:solidFill>
                  <a:schemeClr val="tx1"/>
                </a:solidFill>
              </a:rPr>
              <a:t>e comprendre ce qui marche et ne marche pas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</a:t>
            </a:r>
            <a:r>
              <a:rPr lang="fr-FR" dirty="0" smtClean="0">
                <a:solidFill>
                  <a:schemeClr val="tx1"/>
                </a:solidFill>
              </a:rPr>
              <a:t>’ajuster la stratégie aux évolutions du contexte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1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899592" y="624110"/>
            <a:ext cx="7416823" cy="128089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Introduction : pourquoi évaluer ? (7)</a:t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 smtClean="0"/>
              <a:t>Objectifs du module</a:t>
            </a:r>
            <a:endParaRPr lang="fr-FR" sz="3200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57251" y="2342728"/>
            <a:ext cx="7404653" cy="4038600"/>
          </a:xfrm>
        </p:spPr>
        <p:txBody>
          <a:bodyPr>
            <a:norm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Appréhender l’intérêt de l’évaluation comme outil d’élaboration et de pilotage des stratégies locales de développement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Connaître les principes, les démarches et les outils de l’évaluation de programme de projet s’inscrivant dans le DLAL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Donner aux correspondants régionaux les outils pour sensibiliser et former  les acteurs des territoires en région</a:t>
            </a:r>
          </a:p>
          <a:p>
            <a:pPr marL="205740" lvl="1" indent="0">
              <a:buNone/>
            </a:pPr>
            <a:endParaRPr lang="fr-FR" sz="2400" dirty="0" smtClean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CC2B-C7F9-4D08-B80C-424F36C585B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4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5404</TotalTime>
  <Words>3049</Words>
  <Application>Microsoft Office PowerPoint</Application>
  <PresentationFormat>Affichage à l'écran (4:3)</PresentationFormat>
  <Paragraphs>565</Paragraphs>
  <Slides>56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8" baseType="lpstr">
      <vt:lpstr>Base</vt:lpstr>
      <vt:lpstr>Document</vt:lpstr>
      <vt:lpstr>      FORMATION À L’ÉLABORATION DES STRATÉGIES TERRITORIALES  DANS LE CADRE DU DLAL</vt:lpstr>
      <vt:lpstr>Module 1 : PREPARER L’EVALUATION</vt:lpstr>
      <vt:lpstr>Introduction : pourquoi évaluer ? (1)  </vt:lpstr>
      <vt:lpstr>Introduction : pourquoi évaluer ? (2)  </vt:lpstr>
      <vt:lpstr>Introduction : pourquoi évaluer ? (3)  </vt:lpstr>
      <vt:lpstr>Introduction : pourquoi évaluer ? (4)  </vt:lpstr>
      <vt:lpstr>Introduction : pourquoi évaluer ? (5)  </vt:lpstr>
      <vt:lpstr>Introduction : pourquoi évaluer ? (6)  </vt:lpstr>
      <vt:lpstr>Introduction : pourquoi évaluer ? (7)  Objectifs du module</vt:lpstr>
      <vt:lpstr>Introduction : pourquoi évaluer ? (8)  Plan du module </vt:lpstr>
      <vt:lpstr>Présentation PowerPoint</vt:lpstr>
      <vt:lpstr>Quelques repères historiques</vt:lpstr>
      <vt:lpstr>Des définitions multiples de l’évaluation</vt:lpstr>
      <vt:lpstr>Les fonctions de l’évaluation (1)</vt:lpstr>
      <vt:lpstr>Les fonctions de l’évaluation (1)</vt:lpstr>
      <vt:lpstr>Le positionnement de l’évaluation</vt:lpstr>
      <vt:lpstr>Politique, programme, projet</vt:lpstr>
      <vt:lpstr>Les temps de l’évaluation</vt:lpstr>
      <vt:lpstr>L’évaluation et cycle de programme</vt:lpstr>
      <vt:lpstr>Les critères de l’évaluation</vt:lpstr>
      <vt:lpstr>Le problème de l’évaluation</vt:lpstr>
      <vt:lpstr>Les 3 temps de l’évaluation</vt:lpstr>
      <vt:lpstr>Présentation PowerPoint</vt:lpstr>
      <vt:lpstr>Organiser la démarche : Comité de pilotage (1)</vt:lpstr>
      <vt:lpstr>  Organiser la démarche : Comité de pilotage (2) </vt:lpstr>
      <vt:lpstr>  Organiser la démarche : cahier des charges  </vt:lpstr>
      <vt:lpstr>Organiser la démarche : questionnement évaluatif (1)</vt:lpstr>
      <vt:lpstr> Organiser la démarche : exemple de questions évaluatives (évaluation nationale Leader) </vt:lpstr>
      <vt:lpstr> Instrumenter les questions évaluations pour pouvoir y répondre </vt:lpstr>
      <vt:lpstr>Définir les modalités de conduite de l’évaluation</vt:lpstr>
      <vt:lpstr>Présentation PowerPoint</vt:lpstr>
      <vt:lpstr>Phase 1- Structurer l’évaluation : comprendre la politique évaluée -&gt; le graphe d’objectif</vt:lpstr>
      <vt:lpstr> Structure de l’arbre des objectifs </vt:lpstr>
      <vt:lpstr>Présentation PowerPoint</vt:lpstr>
      <vt:lpstr>Expliciter le impacts attendus – le diagramme d’impact</vt:lpstr>
      <vt:lpstr>Expliciter le impacts attendus – le diagramme d’impact</vt:lpstr>
      <vt:lpstr>Raisonner le choix des indicateurs  selon les niveaux d’objectifs </vt:lpstr>
      <vt:lpstr>Présentation PowerPoint</vt:lpstr>
      <vt:lpstr>Présentation PowerPoint</vt:lpstr>
      <vt:lpstr>Phase 2 : Collecter l’information pour répondre aux questions évaluatives</vt:lpstr>
      <vt:lpstr>Adapter les outils de collecte d’information</vt:lpstr>
      <vt:lpstr>Exemple de dispositifs de collecte d’information</vt:lpstr>
      <vt:lpstr>Phase 3 : Analyser les informations</vt:lpstr>
      <vt:lpstr>Outils pour analyser les données</vt:lpstr>
      <vt:lpstr>Quelques éléments pour guider le choix d’outils</vt:lpstr>
      <vt:lpstr>Phase 4 :  Juger et formuler des recommandations</vt:lpstr>
      <vt:lpstr>Recommander</vt:lpstr>
      <vt:lpstr>Conclusions de l’évaluation</vt:lpstr>
      <vt:lpstr>Présentation PowerPoint</vt:lpstr>
      <vt:lpstr>Valorisation de l’évaluation</vt:lpstr>
      <vt:lpstr>Valorisation/diffusion pour l’amélioration  du dispositif</vt:lpstr>
      <vt:lpstr>Valorisation de l’évaluation</vt:lpstr>
      <vt:lpstr>Conclusions (1)</vt:lpstr>
      <vt:lpstr>Conclusion (2) L’évaluation : une série d’occasions… </vt:lpstr>
      <vt:lpstr>Pour aller plus loin</vt:lpstr>
      <vt:lpstr>Textes et outils 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Nouveaux programmes européens 2014-2020</dc:title>
  <dc:creator>gwenael</dc:creator>
  <cp:lastModifiedBy>roland hamel</cp:lastModifiedBy>
  <cp:revision>331</cp:revision>
  <cp:lastPrinted>2014-04-23T10:02:06Z</cp:lastPrinted>
  <dcterms:created xsi:type="dcterms:W3CDTF">2013-06-21T14:19:17Z</dcterms:created>
  <dcterms:modified xsi:type="dcterms:W3CDTF">2014-06-13T12:37:13Z</dcterms:modified>
</cp:coreProperties>
</file>