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97" r:id="rId2"/>
    <p:sldId id="280" r:id="rId3"/>
    <p:sldId id="281" r:id="rId4"/>
    <p:sldId id="282" r:id="rId5"/>
    <p:sldId id="283" r:id="rId6"/>
    <p:sldId id="284" r:id="rId7"/>
    <p:sldId id="285" r:id="rId8"/>
    <p:sldId id="296" r:id="rId9"/>
    <p:sldId id="286" r:id="rId10"/>
    <p:sldId id="287" r:id="rId11"/>
    <p:sldId id="288" r:id="rId12"/>
    <p:sldId id="289" r:id="rId13"/>
    <p:sldId id="290" r:id="rId14"/>
    <p:sldId id="291" r:id="rId15"/>
    <p:sldId id="293" r:id="rId16"/>
    <p:sldId id="292" r:id="rId17"/>
    <p:sldId id="294" r:id="rId18"/>
    <p:sldId id="295" r:id="rId19"/>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A30056"/>
    <a:srgbClr val="0066B3"/>
    <a:srgbClr val="00A2E5"/>
    <a:srgbClr val="712C89"/>
    <a:srgbClr val="F78233"/>
    <a:srgbClr val="F25A93"/>
    <a:srgbClr val="7E70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58" autoAdjust="0"/>
    <p:restoredTop sz="70629" autoAdjust="0"/>
  </p:normalViewPr>
  <p:slideViewPr>
    <p:cSldViewPr showGuides="1">
      <p:cViewPr>
        <p:scale>
          <a:sx n="51" d="100"/>
          <a:sy n="51" d="100"/>
        </p:scale>
        <p:origin x="-534" y="-198"/>
      </p:cViewPr>
      <p:guideLst>
        <p:guide orient="horz" pos="2160"/>
        <p:guide pos="3840"/>
      </p:guideLst>
    </p:cSldViewPr>
  </p:slideViewPr>
  <p:notesTextViewPr>
    <p:cViewPr>
      <p:scale>
        <a:sx n="1" d="1"/>
        <a:sy n="1" d="1"/>
      </p:scale>
      <p:origin x="0" y="0"/>
    </p:cViewPr>
  </p:notesTextViewPr>
  <p:notesViewPr>
    <p:cSldViewPr>
      <p:cViewPr varScale="1">
        <p:scale>
          <a:sx n="79" d="100"/>
          <a:sy n="79" d="100"/>
        </p:scale>
        <p:origin x="-3936" y="-84"/>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0D19DB32-0A4A-4AF7-B129-DEFA6064F5EB}" type="datetimeFigureOut">
              <a:rPr lang="fr-FR" smtClean="0"/>
              <a:t>01/12/2017</a:t>
            </a:fld>
            <a:endParaRPr lang="fr-FR"/>
          </a:p>
        </p:txBody>
      </p:sp>
      <p:sp>
        <p:nvSpPr>
          <p:cNvPr id="4" name="Espace réservé du pied de page 3"/>
          <p:cNvSpPr>
            <a:spLocks noGrp="1"/>
          </p:cNvSpPr>
          <p:nvPr>
            <p:ph type="ftr" sz="quarter" idx="2"/>
          </p:nvPr>
        </p:nvSpPr>
        <p:spPr>
          <a:xfrm>
            <a:off x="1"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4" y="9428583"/>
            <a:ext cx="2945659" cy="496332"/>
          </a:xfrm>
          <a:prstGeom prst="rect">
            <a:avLst/>
          </a:prstGeom>
        </p:spPr>
        <p:txBody>
          <a:bodyPr vert="horz" lIns="91440" tIns="45720" rIns="91440" bIns="45720" rtlCol="0" anchor="b"/>
          <a:lstStyle>
            <a:lvl1pPr algn="r">
              <a:defRPr sz="1200"/>
            </a:lvl1pPr>
          </a:lstStyle>
          <a:p>
            <a:fld id="{65B0AFD5-743D-4BCF-B7F0-B167DD10A10E}" type="slidenum">
              <a:rPr lang="fr-FR" smtClean="0"/>
              <a:t>‹N°›</a:t>
            </a:fld>
            <a:endParaRPr lang="fr-FR"/>
          </a:p>
        </p:txBody>
      </p:sp>
    </p:spTree>
    <p:extLst>
      <p:ext uri="{BB962C8B-B14F-4D97-AF65-F5344CB8AC3E}">
        <p14:creationId xmlns:p14="http://schemas.microsoft.com/office/powerpoint/2010/main" val="4283964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011C5D57-3AC8-4DE6-BB09-99E3358A90C4}" type="datetimeFigureOut">
              <a:rPr lang="fr-FR" smtClean="0"/>
              <a:t>01/12/2017</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E5DDEF3C-DA4F-4435-AD44-18E758F4CA1C}" type="slidenum">
              <a:rPr lang="fr-FR" smtClean="0"/>
              <a:t>‹N°›</a:t>
            </a:fld>
            <a:endParaRPr lang="fr-FR"/>
          </a:p>
        </p:txBody>
      </p:sp>
    </p:spTree>
    <p:extLst>
      <p:ext uri="{BB962C8B-B14F-4D97-AF65-F5344CB8AC3E}">
        <p14:creationId xmlns:p14="http://schemas.microsoft.com/office/powerpoint/2010/main" val="3916652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44538"/>
            <a:ext cx="6616700"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5DDEF3C-DA4F-4435-AD44-18E758F4CA1C}" type="slidenum">
              <a:rPr lang="fr-FR" smtClean="0"/>
              <a:t>2</a:t>
            </a:fld>
            <a:endParaRPr lang="fr-FR"/>
          </a:p>
        </p:txBody>
      </p:sp>
    </p:spTree>
    <p:extLst>
      <p:ext uri="{BB962C8B-B14F-4D97-AF65-F5344CB8AC3E}">
        <p14:creationId xmlns:p14="http://schemas.microsoft.com/office/powerpoint/2010/main" val="2444352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44538"/>
            <a:ext cx="6616700"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5DDEF3C-DA4F-4435-AD44-18E758F4CA1C}" type="slidenum">
              <a:rPr lang="fr-FR" smtClean="0"/>
              <a:t>5</a:t>
            </a:fld>
            <a:endParaRPr lang="fr-FR"/>
          </a:p>
        </p:txBody>
      </p:sp>
    </p:spTree>
    <p:extLst>
      <p:ext uri="{BB962C8B-B14F-4D97-AF65-F5344CB8AC3E}">
        <p14:creationId xmlns:p14="http://schemas.microsoft.com/office/powerpoint/2010/main" val="631356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44538"/>
            <a:ext cx="6616700"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5DDEF3C-DA4F-4435-AD44-18E758F4CA1C}" type="slidenum">
              <a:rPr lang="fr-FR" smtClean="0"/>
              <a:t>6</a:t>
            </a:fld>
            <a:endParaRPr lang="fr-FR"/>
          </a:p>
        </p:txBody>
      </p:sp>
    </p:spTree>
    <p:extLst>
      <p:ext uri="{BB962C8B-B14F-4D97-AF65-F5344CB8AC3E}">
        <p14:creationId xmlns:p14="http://schemas.microsoft.com/office/powerpoint/2010/main" val="176718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44538"/>
            <a:ext cx="6616700"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5DDEF3C-DA4F-4435-AD44-18E758F4CA1C}" type="slidenum">
              <a:rPr lang="fr-FR" smtClean="0"/>
              <a:t>7</a:t>
            </a:fld>
            <a:endParaRPr lang="fr-FR"/>
          </a:p>
        </p:txBody>
      </p:sp>
    </p:spTree>
    <p:extLst>
      <p:ext uri="{BB962C8B-B14F-4D97-AF65-F5344CB8AC3E}">
        <p14:creationId xmlns:p14="http://schemas.microsoft.com/office/powerpoint/2010/main" val="4246433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44538"/>
            <a:ext cx="6616700"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5DDEF3C-DA4F-4435-AD44-18E758F4CA1C}" type="slidenum">
              <a:rPr lang="fr-FR" smtClean="0"/>
              <a:t>10</a:t>
            </a:fld>
            <a:endParaRPr lang="fr-FR"/>
          </a:p>
        </p:txBody>
      </p:sp>
    </p:spTree>
    <p:extLst>
      <p:ext uri="{BB962C8B-B14F-4D97-AF65-F5344CB8AC3E}">
        <p14:creationId xmlns:p14="http://schemas.microsoft.com/office/powerpoint/2010/main" val="3202675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44538"/>
            <a:ext cx="6616700"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5DDEF3C-DA4F-4435-AD44-18E758F4CA1C}" type="slidenum">
              <a:rPr lang="fr-FR" smtClean="0"/>
              <a:t>11</a:t>
            </a:fld>
            <a:endParaRPr lang="fr-FR"/>
          </a:p>
        </p:txBody>
      </p:sp>
    </p:spTree>
    <p:extLst>
      <p:ext uri="{BB962C8B-B14F-4D97-AF65-F5344CB8AC3E}">
        <p14:creationId xmlns:p14="http://schemas.microsoft.com/office/powerpoint/2010/main" val="27587943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nd titre avec arbre">
    <p:spTree>
      <p:nvGrpSpPr>
        <p:cNvPr id="1" name=""/>
        <p:cNvGrpSpPr/>
        <p:nvPr/>
      </p:nvGrpSpPr>
      <p:grpSpPr>
        <a:xfrm>
          <a:off x="0" y="0"/>
          <a:ext cx="0" cy="0"/>
          <a:chOff x="0" y="0"/>
          <a:chExt cx="0" cy="0"/>
        </a:xfrm>
      </p:grpSpPr>
      <p:sp>
        <p:nvSpPr>
          <p:cNvPr id="2" name="Titre 1"/>
          <p:cNvSpPr>
            <a:spLocks noGrp="1"/>
          </p:cNvSpPr>
          <p:nvPr>
            <p:ph type="ctrTitle"/>
          </p:nvPr>
        </p:nvSpPr>
        <p:spPr>
          <a:xfrm>
            <a:off x="2012581" y="2130426"/>
            <a:ext cx="6963739" cy="1470025"/>
          </a:xfrm>
        </p:spPr>
        <p:txBody>
          <a:bodyPr anchor="b"/>
          <a:lstStyle>
            <a:lvl1pPr algn="l">
              <a:defRPr b="1">
                <a:solidFill>
                  <a:srgbClr val="A30056"/>
                </a:solidFill>
              </a:defRPr>
            </a:lvl1pPr>
          </a:lstStyle>
          <a:p>
            <a:r>
              <a:rPr lang="fr-FR" dirty="0" smtClean="0"/>
              <a:t>Modifiez le style du titre</a:t>
            </a:r>
            <a:endParaRPr lang="fr-FR" dirty="0"/>
          </a:p>
        </p:txBody>
      </p:sp>
      <p:sp>
        <p:nvSpPr>
          <p:cNvPr id="3" name="Sous-titre 2"/>
          <p:cNvSpPr>
            <a:spLocks noGrp="1"/>
          </p:cNvSpPr>
          <p:nvPr>
            <p:ph type="subTitle" idx="1"/>
          </p:nvPr>
        </p:nvSpPr>
        <p:spPr>
          <a:xfrm>
            <a:off x="2012581" y="3789040"/>
            <a:ext cx="8534400" cy="1752600"/>
          </a:xfrm>
        </p:spPr>
        <p:txBody>
          <a:bodyPr>
            <a:normAutofit/>
          </a:bodyPr>
          <a:lstStyle>
            <a:lvl1pPr marL="0" indent="0" algn="l">
              <a:buNone/>
              <a:defRPr sz="2200">
                <a:solidFill>
                  <a:srgbClr val="7E706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fr-FR" dirty="0"/>
          </a:p>
        </p:txBody>
      </p:sp>
      <p:pic>
        <p:nvPicPr>
          <p:cNvPr id="12" name="Imag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r="30781"/>
          <a:stretch/>
        </p:blipFill>
        <p:spPr>
          <a:xfrm>
            <a:off x="7536162" y="180304"/>
            <a:ext cx="4655839" cy="5390079"/>
          </a:xfrm>
          <a:prstGeom prst="rect">
            <a:avLst/>
          </a:prstGeom>
        </p:spPr>
      </p:pic>
      <p:sp>
        <p:nvSpPr>
          <p:cNvPr id="7" name="Espace réservé de la date 6"/>
          <p:cNvSpPr>
            <a:spLocks noGrp="1"/>
          </p:cNvSpPr>
          <p:nvPr>
            <p:ph type="dt" sz="half" idx="10"/>
          </p:nvPr>
        </p:nvSpPr>
        <p:spPr/>
        <p:txBody>
          <a:bodyPr/>
          <a:lstStyle/>
          <a:p>
            <a:r>
              <a:rPr lang="fr-FR" smtClean="0"/>
              <a:t>Web conférence du 15/11/2017 pour Cap Rural</a:t>
            </a:r>
            <a:endParaRPr lang="fr-FR" dirty="0"/>
          </a:p>
        </p:txBody>
      </p:sp>
      <p:sp>
        <p:nvSpPr>
          <p:cNvPr id="9" name="Espace réservé du numéro de diapositive 8"/>
          <p:cNvSpPr>
            <a:spLocks noGrp="1"/>
          </p:cNvSpPr>
          <p:nvPr>
            <p:ph type="sldNum" sz="quarter" idx="12"/>
          </p:nvPr>
        </p:nvSpPr>
        <p:spPr/>
        <p:txBody>
          <a:bodyPr/>
          <a:lstStyle/>
          <a:p>
            <a:fld id="{6FD510DC-18A7-486E-90E5-431A98C0871C}" type="slidenum">
              <a:rPr lang="fr-FR" smtClean="0"/>
              <a:pPr/>
              <a:t>‹N°›</a:t>
            </a:fld>
            <a:endParaRPr lang="fr-FR"/>
          </a:p>
        </p:txBody>
      </p:sp>
      <p:sp>
        <p:nvSpPr>
          <p:cNvPr id="13" name="Espace réservé du pied de page 4"/>
          <p:cNvSpPr>
            <a:spLocks noGrp="1"/>
          </p:cNvSpPr>
          <p:nvPr>
            <p:ph type="ftr" sz="quarter" idx="3"/>
          </p:nvPr>
        </p:nvSpPr>
        <p:spPr>
          <a:xfrm>
            <a:off x="47328" y="6561376"/>
            <a:ext cx="3860800" cy="252000"/>
          </a:xfrm>
          <a:prstGeom prst="rect">
            <a:avLst/>
          </a:prstGeom>
        </p:spPr>
        <p:txBody>
          <a:bodyPr vert="horz" lIns="91440" tIns="45720" rIns="91440" bIns="45720" rtlCol="0" anchor="ctr"/>
          <a:lstStyle>
            <a:lvl1pPr algn="l">
              <a:defRPr sz="1050">
                <a:solidFill>
                  <a:srgbClr val="0066B3"/>
                </a:solidFill>
              </a:defRPr>
            </a:lvl1pPr>
          </a:lstStyle>
          <a:p>
            <a:r>
              <a:rPr lang="fr-FR" smtClean="0"/>
              <a:t>Fondation de France Centre-Est </a:t>
            </a:r>
            <a:endParaRPr lang="fr-FR" dirty="0"/>
          </a:p>
        </p:txBody>
      </p:sp>
    </p:spTree>
    <p:extLst>
      <p:ext uri="{BB962C8B-B14F-4D97-AF65-F5344CB8AC3E}">
        <p14:creationId xmlns:p14="http://schemas.microsoft.com/office/powerpoint/2010/main" val="336093364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xte avec arbre">
    <p:spTree>
      <p:nvGrpSpPr>
        <p:cNvPr id="1" name=""/>
        <p:cNvGrpSpPr/>
        <p:nvPr/>
      </p:nvGrpSpPr>
      <p:grpSpPr>
        <a:xfrm>
          <a:off x="0" y="0"/>
          <a:ext cx="0" cy="0"/>
          <a:chOff x="0" y="0"/>
          <a:chExt cx="0" cy="0"/>
        </a:xfrm>
      </p:grpSpPr>
      <p:sp>
        <p:nvSpPr>
          <p:cNvPr id="2" name="Titre 1"/>
          <p:cNvSpPr>
            <a:spLocks noGrp="1"/>
          </p:cNvSpPr>
          <p:nvPr>
            <p:ph type="title"/>
          </p:nvPr>
        </p:nvSpPr>
        <p:spPr>
          <a:xfrm>
            <a:off x="1459904" y="188640"/>
            <a:ext cx="8476523" cy="864096"/>
          </a:xfrm>
        </p:spPr>
        <p:txBody>
          <a:bodyPr anchor="b">
            <a:normAutofit/>
          </a:bodyPr>
          <a:lstStyle>
            <a:lvl1pPr algn="l">
              <a:defRPr sz="3200" b="1">
                <a:solidFill>
                  <a:srgbClr val="A30056"/>
                </a:solidFill>
              </a:defRPr>
            </a:lvl1pPr>
          </a:lstStyle>
          <a:p>
            <a:r>
              <a:rPr lang="fr-FR" dirty="0" smtClean="0"/>
              <a:t>Modifiez le style du titre</a:t>
            </a:r>
            <a:endParaRPr lang="fr-FR" dirty="0"/>
          </a:p>
        </p:txBody>
      </p:sp>
      <p:sp>
        <p:nvSpPr>
          <p:cNvPr id="3" name="Espace réservé du contenu 2"/>
          <p:cNvSpPr>
            <a:spLocks noGrp="1"/>
          </p:cNvSpPr>
          <p:nvPr>
            <p:ph idx="1"/>
          </p:nvPr>
        </p:nvSpPr>
        <p:spPr>
          <a:xfrm>
            <a:off x="1459904" y="1567333"/>
            <a:ext cx="9052587" cy="4525963"/>
          </a:xfrm>
        </p:spPr>
        <p:txBody>
          <a:bodyPr/>
          <a:lstStyle>
            <a:lvl1pPr marL="0" indent="0">
              <a:buNone/>
              <a:defRPr sz="2400" b="1">
                <a:solidFill>
                  <a:srgbClr val="A30056"/>
                </a:solidFill>
              </a:defRPr>
            </a:lvl1pPr>
            <a:lvl2pPr marL="444500" indent="-444500">
              <a:spcBef>
                <a:spcPts val="1200"/>
              </a:spcBef>
              <a:buSzPct val="150000"/>
              <a:buFontTx/>
              <a:buBlip>
                <a:blip r:embed="rId2"/>
              </a:buBlip>
              <a:defRPr sz="2000">
                <a:solidFill>
                  <a:srgbClr val="000000"/>
                </a:solidFill>
              </a:defRPr>
            </a:lvl2pPr>
            <a:lvl3pPr marL="896938" indent="-176213">
              <a:lnSpc>
                <a:spcPts val="1700"/>
              </a:lnSpc>
              <a:spcBef>
                <a:spcPts val="1200"/>
              </a:spcBef>
              <a:buClr>
                <a:srgbClr val="7E706B"/>
              </a:buClr>
              <a:buFont typeface="Calibri" pitchFamily="34" charset="0"/>
              <a:buChar char="‐"/>
              <a:defRPr lang="fr-FR" sz="1600" kern="1200" dirty="0" smtClean="0">
                <a:solidFill>
                  <a:srgbClr val="7E706B"/>
                </a:solidFill>
                <a:latin typeface="+mn-lt"/>
                <a:ea typeface="+mn-ea"/>
                <a:cs typeface="+mn-cs"/>
              </a:defRPr>
            </a:lvl3pPr>
            <a:lvl4pPr marL="1600200" indent="0">
              <a:buNone/>
              <a:defRPr sz="1400">
                <a:solidFill>
                  <a:srgbClr val="7E706B"/>
                </a:solidFill>
              </a:defRPr>
            </a:lvl4pPr>
            <a:lvl5pPr marL="1828800" indent="0">
              <a:buNone/>
              <a:defRPr sz="1400">
                <a:solidFill>
                  <a:srgbClr val="7E706B"/>
                </a:solidFill>
              </a:defRPr>
            </a:lvl5pPr>
            <a:lvl6pPr marL="2286000" indent="0">
              <a:buNone/>
              <a:defRPr sz="1400">
                <a:solidFill>
                  <a:srgbClr val="7E706B"/>
                </a:solidFill>
              </a:defRPr>
            </a:lvl6pPr>
            <a:lvl7pPr marL="2743200" indent="0">
              <a:buNone/>
              <a:defRPr sz="1400">
                <a:solidFill>
                  <a:srgbClr val="7E706B"/>
                </a:solidFill>
              </a:defRPr>
            </a:lvl7pPr>
            <a:lvl8pPr marL="3200400" indent="0">
              <a:buNone/>
              <a:defRPr sz="1400">
                <a:solidFill>
                  <a:srgbClr val="7E706B"/>
                </a:solidFill>
              </a:defRPr>
            </a:lvl8pPr>
            <a:lvl9pPr marL="3657600" indent="0">
              <a:buNone/>
              <a:defRPr sz="1400">
                <a:solidFill>
                  <a:srgbClr val="7E706B"/>
                </a:solidFill>
              </a:defRPr>
            </a:lvl9pPr>
          </a:lstStyle>
          <a:p>
            <a:pPr lvl="0"/>
            <a:r>
              <a:rPr lang="fr-FR" dirty="0" smtClean="0"/>
              <a:t>Modifiez les styles du texte du masque</a:t>
            </a:r>
          </a:p>
          <a:p>
            <a:pPr lvl="1"/>
            <a:r>
              <a:rPr lang="fr-FR" dirty="0" smtClean="0"/>
              <a:t>Deuxième niveau</a:t>
            </a:r>
          </a:p>
          <a:p>
            <a:pPr lvl="2"/>
            <a:r>
              <a:rPr lang="fr-FR" dirty="0" smtClean="0"/>
              <a:t>Troisième niveau</a:t>
            </a:r>
          </a:p>
          <a:p>
            <a:pPr lvl="8"/>
            <a:endParaRPr lang="fr-FR" dirty="0" smtClean="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6" name="Espace réservé du numéro de diapositive 5"/>
          <p:cNvSpPr>
            <a:spLocks noGrp="1"/>
          </p:cNvSpPr>
          <p:nvPr>
            <p:ph type="sldNum" sz="quarter" idx="12"/>
          </p:nvPr>
        </p:nvSpPr>
        <p:spPr/>
        <p:txBody>
          <a:bodyPr/>
          <a:lstStyle/>
          <a:p>
            <a:fld id="{6FD510DC-18A7-486E-90E5-431A98C0871C}" type="slidenum">
              <a:rPr lang="fr-FR" smtClean="0"/>
              <a:t>‹N°›</a:t>
            </a:fld>
            <a:endParaRPr lang="fr-FR"/>
          </a:p>
        </p:txBody>
      </p:sp>
      <p:pic>
        <p:nvPicPr>
          <p:cNvPr id="10" name="Image 9"/>
          <p:cNvPicPr>
            <a:picLocks noChangeAspect="1"/>
          </p:cNvPicPr>
          <p:nvPr userDrawn="1"/>
        </p:nvPicPr>
        <p:blipFill rotWithShape="1">
          <a:blip r:embed="rId3" cstate="print">
            <a:extLst>
              <a:ext uri="{28A0092B-C50C-407E-A947-70E740481C1C}">
                <a14:useLocalDpi xmlns:a14="http://schemas.microsoft.com/office/drawing/2010/main" val="0"/>
              </a:ext>
            </a:extLst>
          </a:blip>
          <a:srcRect r="30781"/>
          <a:stretch/>
        </p:blipFill>
        <p:spPr>
          <a:xfrm>
            <a:off x="9385843" y="44625"/>
            <a:ext cx="2806157" cy="3248697"/>
          </a:xfrm>
          <a:prstGeom prst="rect">
            <a:avLst/>
          </a:prstGeom>
        </p:spPr>
      </p:pic>
      <p:sp>
        <p:nvSpPr>
          <p:cNvPr id="9" name="Espace réservé du pied de page 4"/>
          <p:cNvSpPr>
            <a:spLocks noGrp="1"/>
          </p:cNvSpPr>
          <p:nvPr>
            <p:ph type="ftr" sz="quarter" idx="3"/>
          </p:nvPr>
        </p:nvSpPr>
        <p:spPr>
          <a:xfrm>
            <a:off x="47328" y="6561376"/>
            <a:ext cx="3860800" cy="252000"/>
          </a:xfrm>
          <a:prstGeom prst="rect">
            <a:avLst/>
          </a:prstGeom>
        </p:spPr>
        <p:txBody>
          <a:bodyPr vert="horz" lIns="91440" tIns="45720" rIns="91440" bIns="45720" rtlCol="0" anchor="ctr"/>
          <a:lstStyle>
            <a:lvl1pPr algn="l">
              <a:defRPr sz="1050">
                <a:solidFill>
                  <a:srgbClr val="0066B3"/>
                </a:solidFill>
              </a:defRPr>
            </a:lvl1pPr>
          </a:lstStyle>
          <a:p>
            <a:r>
              <a:rPr lang="fr-FR" smtClean="0"/>
              <a:t>Fondation de France Centre-Est </a:t>
            </a:r>
            <a:endParaRPr lang="fr-FR" dirty="0"/>
          </a:p>
        </p:txBody>
      </p:sp>
    </p:spTree>
    <p:extLst>
      <p:ext uri="{BB962C8B-B14F-4D97-AF65-F5344CB8AC3E}">
        <p14:creationId xmlns:p14="http://schemas.microsoft.com/office/powerpoint/2010/main" val="35037972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uel + texte avec arbre">
    <p:spTree>
      <p:nvGrpSpPr>
        <p:cNvPr id="1" name=""/>
        <p:cNvGrpSpPr/>
        <p:nvPr/>
      </p:nvGrpSpPr>
      <p:grpSpPr>
        <a:xfrm>
          <a:off x="0" y="0"/>
          <a:ext cx="0" cy="0"/>
          <a:chOff x="0" y="0"/>
          <a:chExt cx="0" cy="0"/>
        </a:xfrm>
      </p:grpSpPr>
      <p:sp>
        <p:nvSpPr>
          <p:cNvPr id="2" name="Titre 1"/>
          <p:cNvSpPr>
            <a:spLocks noGrp="1"/>
          </p:cNvSpPr>
          <p:nvPr>
            <p:ph type="title"/>
          </p:nvPr>
        </p:nvSpPr>
        <p:spPr>
          <a:xfrm>
            <a:off x="1459904" y="188640"/>
            <a:ext cx="8476523" cy="864096"/>
          </a:xfrm>
        </p:spPr>
        <p:txBody>
          <a:bodyPr anchor="b">
            <a:normAutofit/>
          </a:bodyPr>
          <a:lstStyle>
            <a:lvl1pPr algn="l">
              <a:defRPr sz="3200" b="1">
                <a:solidFill>
                  <a:srgbClr val="A30056"/>
                </a:solidFill>
              </a:defRPr>
            </a:lvl1pPr>
          </a:lstStyle>
          <a:p>
            <a:r>
              <a:rPr lang="fr-FR" dirty="0" smtClean="0"/>
              <a:t>Modifiez le style du titre</a:t>
            </a:r>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6" name="Espace réservé du numéro de diapositive 5"/>
          <p:cNvSpPr>
            <a:spLocks noGrp="1"/>
          </p:cNvSpPr>
          <p:nvPr>
            <p:ph type="sldNum" sz="quarter" idx="12"/>
          </p:nvPr>
        </p:nvSpPr>
        <p:spPr/>
        <p:txBody>
          <a:bodyPr/>
          <a:lstStyle/>
          <a:p>
            <a:fld id="{6FD510DC-18A7-486E-90E5-431A98C0871C}" type="slidenum">
              <a:rPr lang="fr-FR" smtClean="0"/>
              <a:t>‹N°›</a:t>
            </a:fld>
            <a:endParaRPr lang="fr-FR"/>
          </a:p>
        </p:txBody>
      </p:sp>
      <p:pic>
        <p:nvPicPr>
          <p:cNvPr id="9" name="Imag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30781"/>
          <a:stretch/>
        </p:blipFill>
        <p:spPr>
          <a:xfrm>
            <a:off x="9385843" y="44625"/>
            <a:ext cx="2806157" cy="3248697"/>
          </a:xfrm>
          <a:prstGeom prst="rect">
            <a:avLst/>
          </a:prstGeom>
        </p:spPr>
      </p:pic>
      <p:sp>
        <p:nvSpPr>
          <p:cNvPr id="10" name="Espace réservé du contenu 2"/>
          <p:cNvSpPr>
            <a:spLocks noGrp="1"/>
          </p:cNvSpPr>
          <p:nvPr>
            <p:ph sz="half" idx="13" hasCustomPrompt="1"/>
          </p:nvPr>
        </p:nvSpPr>
        <p:spPr>
          <a:xfrm>
            <a:off x="143339" y="1600201"/>
            <a:ext cx="4848480" cy="3610155"/>
          </a:xfrm>
        </p:spPr>
        <p:txBody>
          <a:bodyPr/>
          <a:lstStyle>
            <a:lvl1pPr marL="0" indent="0">
              <a:buNone/>
              <a:defRPr sz="2800" baseline="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dirty="0" smtClean="0"/>
              <a:t>Insérer une image</a:t>
            </a:r>
            <a:endParaRPr lang="fr-FR" dirty="0"/>
          </a:p>
        </p:txBody>
      </p:sp>
      <p:sp>
        <p:nvSpPr>
          <p:cNvPr id="11" name="Espace réservé du texte 2"/>
          <p:cNvSpPr>
            <a:spLocks noGrp="1"/>
          </p:cNvSpPr>
          <p:nvPr>
            <p:ph type="body" idx="14"/>
          </p:nvPr>
        </p:nvSpPr>
        <p:spPr>
          <a:xfrm>
            <a:off x="143339" y="5203004"/>
            <a:ext cx="4848480" cy="639762"/>
          </a:xfrm>
        </p:spPr>
        <p:txBody>
          <a:bodyPr lIns="0" anchor="t">
            <a:noAutofit/>
          </a:bodyPr>
          <a:lstStyle>
            <a:lvl1pPr marL="0" indent="0" algn="l">
              <a:buNone/>
              <a:defRPr sz="1400" b="0" baseline="0">
                <a:solidFill>
                  <a:srgbClr val="7E706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Modifiez les styles du texte du masque</a:t>
            </a:r>
          </a:p>
        </p:txBody>
      </p:sp>
      <p:sp>
        <p:nvSpPr>
          <p:cNvPr id="3" name="Espace réservé du contenu 2"/>
          <p:cNvSpPr>
            <a:spLocks noGrp="1"/>
          </p:cNvSpPr>
          <p:nvPr>
            <p:ph idx="1"/>
          </p:nvPr>
        </p:nvSpPr>
        <p:spPr>
          <a:xfrm>
            <a:off x="5423925" y="1567333"/>
            <a:ext cx="6144683" cy="4525963"/>
          </a:xfrm>
        </p:spPr>
        <p:txBody>
          <a:bodyPr/>
          <a:lstStyle>
            <a:lvl1pPr marL="0" indent="0">
              <a:buNone/>
              <a:defRPr sz="2400" b="1">
                <a:solidFill>
                  <a:srgbClr val="A30056"/>
                </a:solidFill>
              </a:defRPr>
            </a:lvl1pPr>
            <a:lvl2pPr marL="444500" indent="-444500">
              <a:spcBef>
                <a:spcPts val="1200"/>
              </a:spcBef>
              <a:buSzPct val="150000"/>
              <a:buFontTx/>
              <a:buBlip>
                <a:blip r:embed="rId3"/>
              </a:buBlip>
              <a:defRPr sz="2000">
                <a:solidFill>
                  <a:srgbClr val="000000"/>
                </a:solidFill>
              </a:defRPr>
            </a:lvl2pPr>
            <a:lvl3pPr marL="896938" indent="-176213">
              <a:lnSpc>
                <a:spcPts val="1700"/>
              </a:lnSpc>
              <a:spcBef>
                <a:spcPts val="1200"/>
              </a:spcBef>
              <a:buClr>
                <a:srgbClr val="7E706B"/>
              </a:buClr>
              <a:buFont typeface="Calibri" pitchFamily="34" charset="0"/>
              <a:buChar char="‐"/>
              <a:defRPr sz="1600">
                <a:solidFill>
                  <a:srgbClr val="7E706B"/>
                </a:solidFill>
              </a:defRPr>
            </a:lvl3pPr>
            <a:lvl4pPr marL="1600200" indent="0">
              <a:buNone/>
              <a:defRPr sz="1400">
                <a:solidFill>
                  <a:srgbClr val="7E706B"/>
                </a:solidFill>
              </a:defRPr>
            </a:lvl4pPr>
            <a:lvl5pPr marL="1828800" indent="0">
              <a:buNone/>
              <a:defRPr sz="1400">
                <a:solidFill>
                  <a:srgbClr val="7E706B"/>
                </a:solidFill>
              </a:defRPr>
            </a:lvl5pPr>
            <a:lvl6pPr marL="2286000" indent="0">
              <a:buNone/>
              <a:defRPr sz="1400">
                <a:solidFill>
                  <a:srgbClr val="7E706B"/>
                </a:solidFill>
              </a:defRPr>
            </a:lvl6pPr>
            <a:lvl7pPr marL="2743200" indent="0">
              <a:buNone/>
              <a:defRPr sz="1400">
                <a:solidFill>
                  <a:srgbClr val="7E706B"/>
                </a:solidFill>
              </a:defRPr>
            </a:lvl7pPr>
            <a:lvl8pPr marL="3200400" indent="0">
              <a:buNone/>
              <a:defRPr sz="1400">
                <a:solidFill>
                  <a:srgbClr val="7E706B"/>
                </a:solidFill>
              </a:defRPr>
            </a:lvl8pPr>
            <a:lvl9pPr marL="3657600" indent="0">
              <a:buNone/>
              <a:defRPr sz="1400">
                <a:solidFill>
                  <a:srgbClr val="7E706B"/>
                </a:solidFill>
              </a:defRPr>
            </a:lvl9pPr>
          </a:lstStyle>
          <a:p>
            <a:pPr lvl="0"/>
            <a:r>
              <a:rPr lang="fr-FR" dirty="0" smtClean="0"/>
              <a:t>Modifiez les styles du texte du masque</a:t>
            </a:r>
          </a:p>
          <a:p>
            <a:pPr lvl="1"/>
            <a:r>
              <a:rPr lang="fr-FR" dirty="0" smtClean="0"/>
              <a:t>Deuxième niveau</a:t>
            </a:r>
          </a:p>
          <a:p>
            <a:pPr lvl="2"/>
            <a:r>
              <a:rPr lang="fr-FR" dirty="0" smtClean="0"/>
              <a:t>Troisième niveau</a:t>
            </a:r>
          </a:p>
          <a:p>
            <a:pPr lvl="2"/>
            <a:endParaRPr lang="fr-FR" dirty="0" smtClean="0"/>
          </a:p>
        </p:txBody>
      </p:sp>
      <p:sp>
        <p:nvSpPr>
          <p:cNvPr id="12" name="Espace réservé du pied de page 4"/>
          <p:cNvSpPr>
            <a:spLocks noGrp="1"/>
          </p:cNvSpPr>
          <p:nvPr>
            <p:ph type="ftr" sz="quarter" idx="3"/>
          </p:nvPr>
        </p:nvSpPr>
        <p:spPr>
          <a:xfrm>
            <a:off x="47328" y="6561376"/>
            <a:ext cx="3860800" cy="252000"/>
          </a:xfrm>
          <a:prstGeom prst="rect">
            <a:avLst/>
          </a:prstGeom>
        </p:spPr>
        <p:txBody>
          <a:bodyPr vert="horz" lIns="91440" tIns="45720" rIns="91440" bIns="45720" rtlCol="0" anchor="ctr"/>
          <a:lstStyle>
            <a:lvl1pPr algn="l">
              <a:defRPr sz="1050">
                <a:solidFill>
                  <a:srgbClr val="0066B3"/>
                </a:solidFill>
              </a:defRPr>
            </a:lvl1pPr>
          </a:lstStyle>
          <a:p>
            <a:r>
              <a:rPr lang="fr-FR" smtClean="0"/>
              <a:t>Fondation de France Centre-Est </a:t>
            </a:r>
            <a:endParaRPr lang="fr-FR" dirty="0"/>
          </a:p>
        </p:txBody>
      </p:sp>
    </p:spTree>
    <p:extLst>
      <p:ext uri="{BB962C8B-B14F-4D97-AF65-F5344CB8AC3E}">
        <p14:creationId xmlns:p14="http://schemas.microsoft.com/office/powerpoint/2010/main" val="325377268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marL="0" lvl="0" indent="0" algn="l" defTabSz="914400" rtl="0" eaLnBrk="1" latinLnBrk="0" hangingPunct="1">
              <a:spcBef>
                <a:spcPct val="20000"/>
              </a:spcBef>
              <a:buFont typeface="Arial" pitchFamily="34" charset="0"/>
              <a:buNone/>
            </a:pPr>
            <a:r>
              <a:rPr lang="fr-FR" dirty="0" smtClean="0"/>
              <a:t>Modifiez les styles du texte du masque</a:t>
            </a:r>
          </a:p>
          <a:p>
            <a:pPr marL="444500" lvl="1" indent="-444500" algn="l" defTabSz="914400" rtl="0" eaLnBrk="1" latinLnBrk="0" hangingPunct="1">
              <a:spcBef>
                <a:spcPts val="1200"/>
              </a:spcBef>
              <a:buSzPct val="150000"/>
              <a:buFontTx/>
              <a:buBlip>
                <a:blip r:embed="rId5"/>
              </a:buBlip>
            </a:pPr>
            <a:r>
              <a:rPr lang="fr-FR" dirty="0" smtClean="0"/>
              <a:t>Deuxième niveau</a:t>
            </a:r>
          </a:p>
          <a:p>
            <a:pPr marL="896938" lvl="2" indent="-176213" algn="l" defTabSz="914400" rtl="0" eaLnBrk="1" latinLnBrk="0" hangingPunct="1">
              <a:lnSpc>
                <a:spcPts val="1700"/>
              </a:lnSpc>
              <a:spcBef>
                <a:spcPts val="1200"/>
              </a:spcBef>
              <a:buClr>
                <a:srgbClr val="7E706B"/>
              </a:buClr>
              <a:buFont typeface="Calibri" pitchFamily="34" charset="0"/>
              <a:buChar char="‐"/>
            </a:pPr>
            <a:r>
              <a:rPr lang="fr-FR" dirty="0" smtClean="0"/>
              <a:t>Troisième niveau </a:t>
            </a:r>
          </a:p>
        </p:txBody>
      </p:sp>
      <p:sp>
        <p:nvSpPr>
          <p:cNvPr id="4" name="Espace réservé de la date 3"/>
          <p:cNvSpPr>
            <a:spLocks noGrp="1"/>
          </p:cNvSpPr>
          <p:nvPr>
            <p:ph type="dt" sz="half" idx="2"/>
          </p:nvPr>
        </p:nvSpPr>
        <p:spPr>
          <a:xfrm>
            <a:off x="4673600" y="6561376"/>
            <a:ext cx="2844800" cy="252000"/>
          </a:xfrm>
          <a:prstGeom prst="rect">
            <a:avLst/>
          </a:prstGeom>
        </p:spPr>
        <p:txBody>
          <a:bodyPr vert="horz" lIns="91440" tIns="45720" rIns="91440" bIns="45720" rtlCol="0" anchor="ctr"/>
          <a:lstStyle>
            <a:lvl1pPr algn="ctr">
              <a:defRPr sz="1050">
                <a:solidFill>
                  <a:srgbClr val="0066B3"/>
                </a:solidFill>
              </a:defRPr>
            </a:lvl1pPr>
          </a:lstStyle>
          <a:p>
            <a:r>
              <a:rPr lang="fr-FR" smtClean="0"/>
              <a:t>Web conférence du 15/11/2017 pour Cap Rural</a:t>
            </a:r>
            <a:endParaRPr lang="fr-FR" dirty="0"/>
          </a:p>
        </p:txBody>
      </p:sp>
      <p:sp>
        <p:nvSpPr>
          <p:cNvPr id="5" name="Espace réservé du pied de page 4"/>
          <p:cNvSpPr>
            <a:spLocks noGrp="1"/>
          </p:cNvSpPr>
          <p:nvPr>
            <p:ph type="ftr" sz="quarter" idx="3"/>
          </p:nvPr>
        </p:nvSpPr>
        <p:spPr>
          <a:xfrm>
            <a:off x="47328" y="6561376"/>
            <a:ext cx="3860800" cy="252000"/>
          </a:xfrm>
          <a:prstGeom prst="rect">
            <a:avLst/>
          </a:prstGeom>
        </p:spPr>
        <p:txBody>
          <a:bodyPr vert="horz" lIns="91440" tIns="45720" rIns="91440" bIns="45720" rtlCol="0" anchor="ctr"/>
          <a:lstStyle>
            <a:lvl1pPr algn="l">
              <a:defRPr sz="1050">
                <a:solidFill>
                  <a:srgbClr val="0066B3"/>
                </a:solidFill>
              </a:defRPr>
            </a:lvl1pPr>
          </a:lstStyle>
          <a:p>
            <a:r>
              <a:rPr lang="fr-FR" smtClean="0"/>
              <a:t>Fondation de France Centre-Est </a:t>
            </a:r>
            <a:endParaRPr lang="fr-FR" dirty="0"/>
          </a:p>
        </p:txBody>
      </p:sp>
      <p:sp>
        <p:nvSpPr>
          <p:cNvPr id="6" name="Espace réservé du numéro de diapositive 5"/>
          <p:cNvSpPr>
            <a:spLocks noGrp="1"/>
          </p:cNvSpPr>
          <p:nvPr>
            <p:ph type="sldNum" sz="quarter" idx="4"/>
          </p:nvPr>
        </p:nvSpPr>
        <p:spPr>
          <a:xfrm>
            <a:off x="9299872" y="6561376"/>
            <a:ext cx="2844800" cy="252000"/>
          </a:xfrm>
          <a:prstGeom prst="rect">
            <a:avLst/>
          </a:prstGeom>
        </p:spPr>
        <p:txBody>
          <a:bodyPr vert="horz" lIns="91440" tIns="45720" rIns="91440" bIns="45720" rtlCol="0" anchor="ctr"/>
          <a:lstStyle>
            <a:lvl1pPr algn="r">
              <a:defRPr sz="1050">
                <a:solidFill>
                  <a:srgbClr val="0066B3"/>
                </a:solidFill>
              </a:defRPr>
            </a:lvl1pPr>
          </a:lstStyle>
          <a:p>
            <a:fld id="{6FD510DC-18A7-486E-90E5-431A98C0871C}" type="slidenum">
              <a:rPr lang="fr-FR" smtClean="0"/>
              <a:pPr/>
              <a:t>‹N°›</a:t>
            </a:fld>
            <a:endParaRPr lang="fr-FR"/>
          </a:p>
        </p:txBody>
      </p:sp>
      <p:cxnSp>
        <p:nvCxnSpPr>
          <p:cNvPr id="8" name="Connecteur droit 7"/>
          <p:cNvCxnSpPr/>
          <p:nvPr userDrawn="1"/>
        </p:nvCxnSpPr>
        <p:spPr>
          <a:xfrm>
            <a:off x="143339" y="6525344"/>
            <a:ext cx="11905323" cy="0"/>
          </a:xfrm>
          <a:prstGeom prst="line">
            <a:avLst/>
          </a:prstGeom>
          <a:ln w="38100">
            <a:solidFill>
              <a:srgbClr val="0066B3"/>
            </a:solidFill>
          </a:ln>
        </p:spPr>
        <p:style>
          <a:lnRef idx="1">
            <a:schemeClr val="accent1"/>
          </a:lnRef>
          <a:fillRef idx="0">
            <a:schemeClr val="accent1"/>
          </a:fillRef>
          <a:effectRef idx="0">
            <a:schemeClr val="accent1"/>
          </a:effectRef>
          <a:fontRef idx="minor">
            <a:schemeClr val="tx1"/>
          </a:fontRef>
        </p:style>
      </p:cxnSp>
      <p:pic>
        <p:nvPicPr>
          <p:cNvPr id="9" name="Image 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3339" y="116633"/>
            <a:ext cx="1348212" cy="1376489"/>
          </a:xfrm>
          <a:prstGeom prst="rect">
            <a:avLst/>
          </a:prstGeom>
        </p:spPr>
      </p:pic>
    </p:spTree>
    <p:extLst>
      <p:ext uri="{BB962C8B-B14F-4D97-AF65-F5344CB8AC3E}">
        <p14:creationId xmlns:p14="http://schemas.microsoft.com/office/powerpoint/2010/main" val="1254052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lang="fr-FR" sz="2400" b="1" kern="1200" dirty="0" smtClean="0">
          <a:solidFill>
            <a:srgbClr val="A30056"/>
          </a:solidFill>
          <a:latin typeface="+mn-lt"/>
          <a:ea typeface="+mn-ea"/>
          <a:cs typeface="+mn-cs"/>
        </a:defRPr>
      </a:lvl1pPr>
      <a:lvl2pPr marL="457200" indent="-457200" algn="l" defTabSz="914400" rtl="0" eaLnBrk="1" latinLnBrk="0" hangingPunct="1">
        <a:spcBef>
          <a:spcPct val="20000"/>
        </a:spcBef>
        <a:buFont typeface="Arial" pitchFamily="34" charset="0"/>
        <a:buChar char="–"/>
        <a:defRPr lang="fr-FR" sz="2000" kern="1200" dirty="0" smtClean="0">
          <a:solidFill>
            <a:srgbClr val="000000"/>
          </a:solidFill>
          <a:latin typeface="+mn-lt"/>
          <a:ea typeface="+mn-ea"/>
          <a:cs typeface="+mn-cs"/>
        </a:defRPr>
      </a:lvl2pPr>
      <a:lvl3pPr marL="720725" indent="0" algn="l" defTabSz="914400" rtl="0" eaLnBrk="1" latinLnBrk="0" hangingPunct="1">
        <a:spcBef>
          <a:spcPct val="20000"/>
        </a:spcBef>
        <a:buFont typeface="Arial" pitchFamily="34" charset="0"/>
        <a:buNone/>
        <a:defRPr lang="fr-FR" sz="1600" kern="1200" dirty="0" smtClean="0">
          <a:solidFill>
            <a:srgbClr val="7E706B"/>
          </a:solidFill>
          <a:latin typeface="+mn-lt"/>
          <a:ea typeface="+mn-ea"/>
          <a:cs typeface="+mn-cs"/>
        </a:defRPr>
      </a:lvl3pPr>
      <a:lvl4pPr marL="1776413" indent="-176213"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9904" y="703237"/>
            <a:ext cx="8476523" cy="864096"/>
          </a:xfrm>
        </p:spPr>
        <p:txBody>
          <a:bodyPr>
            <a:normAutofit fontScale="90000"/>
          </a:bodyPr>
          <a:lstStyle/>
          <a:p>
            <a:r>
              <a:rPr lang="fr-FR" dirty="0" smtClean="0"/>
              <a:t/>
            </a:r>
            <a:br>
              <a:rPr lang="fr-FR" dirty="0" smtClean="0"/>
            </a:br>
            <a:r>
              <a:rPr lang="fr-FR" dirty="0"/>
              <a:t/>
            </a:r>
            <a:br>
              <a:rPr lang="fr-FR" dirty="0"/>
            </a:br>
            <a:r>
              <a:rPr lang="fr-FR" dirty="0"/>
              <a:t/>
            </a:r>
            <a:br>
              <a:rPr lang="fr-FR" dirty="0"/>
            </a:br>
            <a:endParaRPr lang="fr-FR" dirty="0"/>
          </a:p>
        </p:txBody>
      </p:sp>
      <p:sp>
        <p:nvSpPr>
          <p:cNvPr id="3" name="Espace réservé du contenu 2"/>
          <p:cNvSpPr>
            <a:spLocks noGrp="1"/>
          </p:cNvSpPr>
          <p:nvPr>
            <p:ph idx="1"/>
          </p:nvPr>
        </p:nvSpPr>
        <p:spPr>
          <a:xfrm>
            <a:off x="1459904" y="980729"/>
            <a:ext cx="9052587" cy="5112568"/>
          </a:xfrm>
        </p:spPr>
        <p:txBody>
          <a:bodyPr>
            <a:normAutofit/>
          </a:bodyPr>
          <a:lstStyle/>
          <a:p>
            <a:endParaRPr lang="fr-FR" dirty="0" smtClean="0"/>
          </a:p>
          <a:p>
            <a:endParaRPr lang="fr-FR" dirty="0"/>
          </a:p>
          <a:p>
            <a:endParaRPr lang="fr-FR" dirty="0" smtClean="0"/>
          </a:p>
          <a:p>
            <a:pPr algn="ctr"/>
            <a:r>
              <a:rPr lang="fr-FR" sz="4000" dirty="0" smtClean="0"/>
              <a:t>Initiatives </a:t>
            </a:r>
            <a:r>
              <a:rPr lang="fr-FR" sz="4000" dirty="0"/>
              <a:t>collectives </a:t>
            </a:r>
            <a:endParaRPr lang="fr-FR" sz="4000" dirty="0" smtClean="0"/>
          </a:p>
          <a:p>
            <a:pPr algn="ctr"/>
            <a:r>
              <a:rPr lang="fr-FR" sz="4000" dirty="0" smtClean="0"/>
              <a:t>pour </a:t>
            </a:r>
            <a:r>
              <a:rPr lang="fr-FR" sz="4000" dirty="0"/>
              <a:t>la transition </a:t>
            </a:r>
            <a:r>
              <a:rPr lang="fr-FR" sz="4000" dirty="0" smtClean="0"/>
              <a:t>écologique</a:t>
            </a:r>
          </a:p>
          <a:p>
            <a:r>
              <a:rPr lang="fr-FR" sz="2000" dirty="0" smtClean="0"/>
              <a:t>    Quand </a:t>
            </a:r>
            <a:r>
              <a:rPr lang="fr-FR" sz="2000" dirty="0"/>
              <a:t>les collectifs d’acteurs locaux se mobilisent pour la transition écologique</a:t>
            </a:r>
          </a:p>
          <a:p>
            <a:endParaRPr lang="fr-FR" sz="3200" dirty="0"/>
          </a:p>
          <a:p>
            <a:r>
              <a:rPr lang="fr-FR" sz="3200" dirty="0" smtClean="0"/>
              <a:t>        Un </a:t>
            </a:r>
            <a:r>
              <a:rPr lang="fr-FR" sz="3200" dirty="0"/>
              <a:t>appel à projet de la Fondation de France</a:t>
            </a:r>
            <a:br>
              <a:rPr lang="fr-FR" sz="3200" dirty="0"/>
            </a:br>
            <a:endParaRPr lang="fr-FR" sz="3200"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1974446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Ce qui ne sera pas soutenu</a:t>
            </a:r>
          </a:p>
        </p:txBody>
      </p:sp>
      <p:sp>
        <p:nvSpPr>
          <p:cNvPr id="3" name="Espace réservé du contenu 2"/>
          <p:cNvSpPr>
            <a:spLocks noGrp="1"/>
          </p:cNvSpPr>
          <p:nvPr>
            <p:ph idx="1"/>
          </p:nvPr>
        </p:nvSpPr>
        <p:spPr>
          <a:xfrm>
            <a:off x="1459904" y="1567333"/>
            <a:ext cx="10036696" cy="4525963"/>
          </a:xfrm>
        </p:spPr>
        <p:txBody>
          <a:bodyPr>
            <a:normAutofit lnSpcReduction="10000"/>
          </a:bodyPr>
          <a:lstStyle/>
          <a:p>
            <a:pPr marL="342900" indent="-342900">
              <a:buFont typeface="Wingdings" panose="05000000000000000000" pitchFamily="2" charset="2"/>
              <a:buChar char="Ø"/>
            </a:pPr>
            <a:r>
              <a:rPr lang="fr-FR" dirty="0"/>
              <a:t>Projets individuels</a:t>
            </a:r>
          </a:p>
          <a:p>
            <a:pPr marL="342900" indent="-342900">
              <a:buFont typeface="Wingdings" panose="05000000000000000000" pitchFamily="2" charset="2"/>
              <a:buChar char="Ø"/>
            </a:pPr>
            <a:r>
              <a:rPr lang="fr-FR" u="sng" dirty="0"/>
              <a:t>Seulement</a:t>
            </a:r>
            <a:r>
              <a:rPr lang="fr-FR" dirty="0"/>
              <a:t> de l’information, communication, sensibilisation</a:t>
            </a:r>
          </a:p>
          <a:p>
            <a:pPr marL="342900" indent="-342900">
              <a:buFont typeface="Wingdings" panose="05000000000000000000" pitchFamily="2" charset="2"/>
              <a:buChar char="Ø"/>
            </a:pPr>
            <a:r>
              <a:rPr lang="fr-FR" dirty="0"/>
              <a:t>Plaidoyer</a:t>
            </a:r>
          </a:p>
          <a:p>
            <a:pPr marL="342900" indent="-342900">
              <a:buFont typeface="Wingdings" panose="05000000000000000000" pitchFamily="2" charset="2"/>
              <a:buChar char="Ø"/>
            </a:pPr>
            <a:r>
              <a:rPr lang="fr-FR" dirty="0"/>
              <a:t>Procédures officielles de consultation de la population (sauf si..)</a:t>
            </a:r>
          </a:p>
          <a:p>
            <a:pPr marL="342900" indent="-342900">
              <a:buFont typeface="Wingdings" panose="05000000000000000000" pitchFamily="2" charset="2"/>
              <a:buChar char="Ø"/>
            </a:pPr>
            <a:r>
              <a:rPr lang="fr-FR" dirty="0"/>
              <a:t>Construction de bâtiments, protection du patrimoine bâti</a:t>
            </a:r>
          </a:p>
          <a:p>
            <a:pPr marL="342900" indent="-342900">
              <a:buFont typeface="Wingdings" panose="05000000000000000000" pitchFamily="2" charset="2"/>
              <a:buChar char="Ø"/>
            </a:pPr>
            <a:r>
              <a:rPr lang="fr-FR" dirty="0"/>
              <a:t>Fonctionnement des organismes et dépenses </a:t>
            </a:r>
            <a:r>
              <a:rPr lang="fr-FR" dirty="0" smtClean="0"/>
              <a:t>d’investissement</a:t>
            </a:r>
          </a:p>
          <a:p>
            <a:endParaRPr lang="fr-FR" dirty="0" smtClean="0"/>
          </a:p>
          <a:p>
            <a:pPr marL="342900" indent="-342900">
              <a:buFont typeface="Wingdings" panose="05000000000000000000" pitchFamily="2" charset="2"/>
              <a:buChar char="Ø"/>
            </a:pPr>
            <a:r>
              <a:rPr lang="fr-FR" dirty="0"/>
              <a:t>Projets sans connexion avec les autres parties </a:t>
            </a:r>
            <a:r>
              <a:rPr lang="fr-FR" dirty="0" smtClean="0"/>
              <a:t>prenantes du territoire</a:t>
            </a:r>
            <a:endParaRPr lang="fr-FR" dirty="0"/>
          </a:p>
          <a:p>
            <a:pPr marL="342900" indent="-342900">
              <a:buFont typeface="Wingdings" panose="05000000000000000000" pitchFamily="2" charset="2"/>
              <a:buChar char="Ø"/>
            </a:pPr>
            <a:endParaRPr lang="fr-FR" dirty="0"/>
          </a:p>
          <a:p>
            <a:r>
              <a:rPr lang="fr-FR" dirty="0" smtClean="0"/>
              <a:t>Et ..  jardins </a:t>
            </a:r>
            <a:r>
              <a:rPr lang="fr-FR" dirty="0"/>
              <a:t>partagés et </a:t>
            </a:r>
            <a:r>
              <a:rPr lang="fr-FR" dirty="0" err="1" smtClean="0"/>
              <a:t>ressourceries</a:t>
            </a:r>
            <a:r>
              <a:rPr lang="fr-FR" dirty="0" smtClean="0"/>
              <a:t>.. ou autres projets déjà très soutenus </a:t>
            </a:r>
            <a:endParaRPr lang="fr-FR" dirty="0"/>
          </a:p>
          <a:p>
            <a:r>
              <a:rPr lang="fr-FR" dirty="0" smtClean="0"/>
              <a:t> </a:t>
            </a:r>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10</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1707187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Quelle forme et contenu du </a:t>
            </a:r>
            <a:r>
              <a:rPr lang="fr-FR" dirty="0" smtClean="0"/>
              <a:t>soutien ?</a:t>
            </a:r>
            <a:endParaRPr lang="fr-FR" dirty="0"/>
          </a:p>
        </p:txBody>
      </p:sp>
      <p:sp>
        <p:nvSpPr>
          <p:cNvPr id="3" name="Espace réservé du contenu 2"/>
          <p:cNvSpPr>
            <a:spLocks noGrp="1"/>
          </p:cNvSpPr>
          <p:nvPr>
            <p:ph idx="1"/>
          </p:nvPr>
        </p:nvSpPr>
        <p:spPr/>
        <p:txBody>
          <a:bodyPr/>
          <a:lstStyle/>
          <a:p>
            <a:r>
              <a:rPr lang="fr-FR" dirty="0"/>
              <a:t>Soutien financier annuel ou sur trois ans maximum, </a:t>
            </a:r>
          </a:p>
          <a:p>
            <a:r>
              <a:rPr lang="fr-FR" dirty="0"/>
              <a:t>pour la préparation </a:t>
            </a:r>
            <a:r>
              <a:rPr lang="fr-FR" dirty="0" smtClean="0"/>
              <a:t>et </a:t>
            </a:r>
            <a:r>
              <a:rPr lang="fr-FR" dirty="0"/>
              <a:t>la mise en œuvre du projet </a:t>
            </a:r>
            <a:r>
              <a:rPr lang="fr-FR" i="1" dirty="0"/>
              <a:t>(ressources humaines et frais annexes</a:t>
            </a:r>
            <a:r>
              <a:rPr lang="fr-FR" i="1" dirty="0" smtClean="0"/>
              <a:t>)</a:t>
            </a:r>
          </a:p>
          <a:p>
            <a:endParaRPr lang="fr-FR" i="1" dirty="0"/>
          </a:p>
          <a:p>
            <a:r>
              <a:rPr lang="fr-FR" dirty="0"/>
              <a:t>Un appui « SOS consultant » de trois jours </a:t>
            </a:r>
            <a:r>
              <a:rPr lang="fr-FR" dirty="0" smtClean="0"/>
              <a:t>maximum (appui </a:t>
            </a:r>
            <a:r>
              <a:rPr lang="fr-FR" dirty="0"/>
              <a:t>technique </a:t>
            </a:r>
            <a:r>
              <a:rPr lang="fr-FR" dirty="0" smtClean="0"/>
              <a:t>à </a:t>
            </a:r>
            <a:r>
              <a:rPr lang="fr-FR" dirty="0"/>
              <a:t>la méthode et/ou </a:t>
            </a:r>
            <a:r>
              <a:rPr lang="fr-FR" dirty="0" smtClean="0"/>
              <a:t>à </a:t>
            </a:r>
            <a:r>
              <a:rPr lang="fr-FR" dirty="0"/>
              <a:t>l’implication, choisi par le porteur du </a:t>
            </a:r>
            <a:r>
              <a:rPr lang="fr-FR" dirty="0" smtClean="0"/>
              <a:t>projet)</a:t>
            </a:r>
            <a:endParaRPr lang="fr-FR" dirty="0"/>
          </a:p>
          <a:p>
            <a:endParaRPr lang="fr-FR" dirty="0"/>
          </a:p>
          <a:p>
            <a:r>
              <a:rPr lang="fr-FR" dirty="0"/>
              <a:t>Une </a:t>
            </a:r>
            <a:r>
              <a:rPr lang="fr-FR" dirty="0" smtClean="0"/>
              <a:t>rencontre initiale à Paris (5/6 novembre 2018)  </a:t>
            </a:r>
            <a:r>
              <a:rPr lang="fr-FR" dirty="0"/>
              <a:t>avec </a:t>
            </a:r>
            <a:r>
              <a:rPr lang="fr-FR" dirty="0" smtClean="0"/>
              <a:t>les représentants de tous </a:t>
            </a:r>
            <a:r>
              <a:rPr lang="fr-FR" dirty="0"/>
              <a:t>les projets sélectionnés</a:t>
            </a:r>
          </a:p>
          <a:p>
            <a:endParaRPr lang="fr-FR" dirty="0"/>
          </a:p>
          <a:p>
            <a:endParaRPr lang="fr-FR" dirty="0"/>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11</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3718137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Trois critères de sélection cumulatifs</a:t>
            </a:r>
          </a:p>
        </p:txBody>
      </p:sp>
      <p:sp>
        <p:nvSpPr>
          <p:cNvPr id="3" name="Espace réservé du contenu 2"/>
          <p:cNvSpPr>
            <a:spLocks noGrp="1"/>
          </p:cNvSpPr>
          <p:nvPr>
            <p:ph idx="1"/>
          </p:nvPr>
        </p:nvSpPr>
        <p:spPr>
          <a:xfrm>
            <a:off x="623392" y="1700809"/>
            <a:ext cx="10225136" cy="4860568"/>
          </a:xfrm>
        </p:spPr>
        <p:txBody>
          <a:bodyPr>
            <a:normAutofit lnSpcReduction="10000"/>
          </a:bodyPr>
          <a:lstStyle/>
          <a:p>
            <a:r>
              <a:rPr lang="fr-FR" dirty="0"/>
              <a:t>Le projet doit concourir aux enjeux de la transition écologique</a:t>
            </a:r>
          </a:p>
          <a:p>
            <a:endParaRPr lang="fr-FR" dirty="0"/>
          </a:p>
          <a:p>
            <a:r>
              <a:rPr lang="fr-FR" dirty="0"/>
              <a:t>Il doit être mis en œuvre dans un territoire déterminé (quelle « pertinence » ?, quels impacts ? )</a:t>
            </a:r>
          </a:p>
          <a:p>
            <a:endParaRPr lang="fr-FR" dirty="0"/>
          </a:p>
          <a:p>
            <a:r>
              <a:rPr lang="fr-FR" dirty="0"/>
              <a:t>Il doit </a:t>
            </a:r>
            <a:r>
              <a:rPr lang="fr-FR" dirty="0">
                <a:solidFill>
                  <a:srgbClr val="FF0000"/>
                </a:solidFill>
              </a:rPr>
              <a:t>impliquer</a:t>
            </a:r>
            <a:r>
              <a:rPr lang="fr-FR" dirty="0"/>
              <a:t> de façon active les usagers, acteurs et parties prenantes </a:t>
            </a:r>
            <a:endParaRPr lang="fr-FR" dirty="0" smtClean="0"/>
          </a:p>
          <a:p>
            <a:endParaRPr lang="fr-FR" dirty="0"/>
          </a:p>
          <a:p>
            <a:r>
              <a:rPr lang="fr-FR" sz="1900" i="1" dirty="0"/>
              <a:t>En outre, le porteur de projet devra :</a:t>
            </a:r>
          </a:p>
          <a:p>
            <a:r>
              <a:rPr lang="fr-FR" sz="1900" i="1" dirty="0"/>
              <a:t>- montrer comment ces trois critères s’agrègent pour former un ensemble cohérent,</a:t>
            </a:r>
          </a:p>
          <a:p>
            <a:r>
              <a:rPr lang="fr-FR" sz="1900" i="1" dirty="0"/>
              <a:t>- montrer la dynamique qui existe entre les différentes parties prenantes, en particulier la place des collectivités locales.</a:t>
            </a:r>
          </a:p>
          <a:p>
            <a:r>
              <a:rPr lang="fr-FR" sz="1900" i="1" dirty="0"/>
              <a:t>- proposer des modalités de valorisation et de diffusion des résultats du projet, en particulier localement</a:t>
            </a:r>
          </a:p>
          <a:p>
            <a:endParaRPr lang="fr-FR" dirty="0"/>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12</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2908179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chemeClr val="tx1"/>
                </a:solidFill>
              </a:rPr>
              <a:t>Impliquer</a:t>
            </a:r>
            <a:r>
              <a:rPr lang="fr-FR" dirty="0"/>
              <a:t> </a:t>
            </a:r>
            <a:r>
              <a:rPr lang="fr-FR" dirty="0" smtClean="0"/>
              <a:t>?</a:t>
            </a:r>
            <a:endParaRPr lang="fr-FR" dirty="0"/>
          </a:p>
        </p:txBody>
      </p:sp>
      <p:sp>
        <p:nvSpPr>
          <p:cNvPr id="3" name="Espace réservé du contenu 2"/>
          <p:cNvSpPr>
            <a:spLocks noGrp="1"/>
          </p:cNvSpPr>
          <p:nvPr>
            <p:ph idx="1"/>
          </p:nvPr>
        </p:nvSpPr>
        <p:spPr/>
        <p:txBody>
          <a:bodyPr/>
          <a:lstStyle/>
          <a:p>
            <a:r>
              <a:rPr lang="fr-FR" dirty="0"/>
              <a:t>Qui ? qui l’est déjà, qui peut l’être ? </a:t>
            </a:r>
            <a:endParaRPr lang="fr-FR" dirty="0" smtClean="0"/>
          </a:p>
          <a:p>
            <a:endParaRPr lang="fr-FR" dirty="0"/>
          </a:p>
          <a:p>
            <a:r>
              <a:rPr lang="fr-FR" dirty="0"/>
              <a:t>Quel niveau d’implication choisi ? (sensibilisation, information, concertation, </a:t>
            </a:r>
            <a:r>
              <a:rPr lang="fr-FR" dirty="0" err="1"/>
              <a:t>co</a:t>
            </a:r>
            <a:r>
              <a:rPr lang="fr-FR" dirty="0"/>
              <a:t>-construction, </a:t>
            </a:r>
            <a:r>
              <a:rPr lang="fr-FR" dirty="0" err="1"/>
              <a:t>co-décision</a:t>
            </a:r>
            <a:r>
              <a:rPr lang="fr-FR" dirty="0"/>
              <a:t>… ? </a:t>
            </a:r>
            <a:r>
              <a:rPr lang="fr-FR" dirty="0" smtClean="0"/>
              <a:t>)</a:t>
            </a:r>
          </a:p>
          <a:p>
            <a:endParaRPr lang="fr-FR" dirty="0"/>
          </a:p>
          <a:p>
            <a:r>
              <a:rPr lang="fr-FR" dirty="0"/>
              <a:t>Comment progressera l’implication au long du projet ?</a:t>
            </a:r>
          </a:p>
          <a:p>
            <a:r>
              <a:rPr lang="fr-FR" dirty="0" smtClean="0"/>
              <a:t>-------------------------------------------------------------------</a:t>
            </a:r>
          </a:p>
          <a:p>
            <a:r>
              <a:rPr lang="fr-FR" dirty="0" smtClean="0"/>
              <a:t>Quelle valorisation et diffusion des résultats ? </a:t>
            </a:r>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13</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3949726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diversité des projets </a:t>
            </a:r>
            <a:r>
              <a:rPr lang="fr-FR" dirty="0"/>
              <a:t>soutenus</a:t>
            </a:r>
          </a:p>
        </p:txBody>
      </p:sp>
      <p:sp>
        <p:nvSpPr>
          <p:cNvPr id="3" name="Espace réservé du contenu 2"/>
          <p:cNvSpPr>
            <a:spLocks noGrp="1"/>
          </p:cNvSpPr>
          <p:nvPr>
            <p:ph idx="1"/>
          </p:nvPr>
        </p:nvSpPr>
        <p:spPr/>
        <p:txBody>
          <a:bodyPr>
            <a:normAutofit/>
          </a:bodyPr>
          <a:lstStyle/>
          <a:p>
            <a:r>
              <a:rPr lang="fr-FR" dirty="0" smtClean="0"/>
              <a:t>… divers par leur ambition, leur </a:t>
            </a:r>
            <a:r>
              <a:rPr lang="fr-FR" dirty="0"/>
              <a:t>taille, </a:t>
            </a:r>
            <a:r>
              <a:rPr lang="fr-FR" dirty="0" smtClean="0"/>
              <a:t>leur implantation</a:t>
            </a:r>
            <a:r>
              <a:rPr lang="fr-FR" dirty="0"/>
              <a:t>: du « quartier », de la vallée, d’une commune… à la </a:t>
            </a:r>
            <a:r>
              <a:rPr lang="fr-FR" dirty="0" smtClean="0"/>
              <a:t>région,</a:t>
            </a:r>
            <a:endParaRPr lang="fr-FR" dirty="0"/>
          </a:p>
          <a:p>
            <a:r>
              <a:rPr lang="fr-FR" dirty="0" smtClean="0"/>
              <a:t> et par leur </a:t>
            </a:r>
            <a:r>
              <a:rPr lang="fr-FR" dirty="0"/>
              <a:t>objet: </a:t>
            </a:r>
          </a:p>
          <a:p>
            <a:pPr lvl="1"/>
            <a:r>
              <a:rPr lang="fr-FR" b="1" dirty="0"/>
              <a:t>Valorisation/ aménagement d’un </a:t>
            </a:r>
            <a:r>
              <a:rPr lang="fr-FR" b="1" dirty="0" smtClean="0"/>
              <a:t>espace..</a:t>
            </a:r>
            <a:endParaRPr lang="fr-FR" b="1" dirty="0"/>
          </a:p>
          <a:p>
            <a:pPr lvl="1"/>
            <a:r>
              <a:rPr lang="fr-FR" b="1" dirty="0" smtClean="0"/>
              <a:t>Gestion </a:t>
            </a:r>
            <a:r>
              <a:rPr lang="fr-FR" b="1" dirty="0"/>
              <a:t>durable d’un espace, gestion concertée de bassin </a:t>
            </a:r>
            <a:r>
              <a:rPr lang="fr-FR" b="1" dirty="0" smtClean="0"/>
              <a:t>versant..</a:t>
            </a:r>
            <a:endParaRPr lang="fr-FR" b="1" dirty="0"/>
          </a:p>
          <a:p>
            <a:pPr lvl="1"/>
            <a:r>
              <a:rPr lang="fr-FR" b="1" dirty="0"/>
              <a:t>Participation citoyenne a des actions d’énergie renouvelable</a:t>
            </a:r>
          </a:p>
          <a:p>
            <a:pPr lvl="1"/>
            <a:r>
              <a:rPr lang="fr-FR" b="1" dirty="0"/>
              <a:t>Sensibilisation et action thématique </a:t>
            </a:r>
            <a:r>
              <a:rPr lang="fr-FR" b="1" dirty="0" smtClean="0"/>
              <a:t>..</a:t>
            </a:r>
            <a:endParaRPr lang="fr-FR" b="1" dirty="0"/>
          </a:p>
          <a:p>
            <a:pPr lvl="1"/>
            <a:r>
              <a:rPr lang="fr-FR" b="1" dirty="0"/>
              <a:t>Montage d’un « Eco système » </a:t>
            </a:r>
            <a:r>
              <a:rPr lang="fr-FR" b="1" dirty="0" smtClean="0"/>
              <a:t>local..</a:t>
            </a:r>
            <a:endParaRPr lang="fr-FR" b="1" dirty="0"/>
          </a:p>
          <a:p>
            <a:pPr lvl="1"/>
            <a:r>
              <a:rPr lang="fr-FR" dirty="0"/>
              <a:t>… </a:t>
            </a:r>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14</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1869418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p:txBody>
          <a:bodyPr/>
          <a:lstStyle/>
          <a:p>
            <a:endParaRPr lang="fr-FR" dirty="0" smtClean="0"/>
          </a:p>
          <a:p>
            <a:endParaRPr lang="fr-FR" dirty="0"/>
          </a:p>
          <a:p>
            <a:endParaRPr lang="fr-FR" dirty="0" smtClean="0"/>
          </a:p>
          <a:p>
            <a:r>
              <a:rPr lang="fr-FR" sz="4000" dirty="0"/>
              <a:t>Echanges et questions…</a:t>
            </a:r>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15</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3257241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Des </a:t>
            </a:r>
            <a:r>
              <a:rPr lang="fr-FR" dirty="0" smtClean="0"/>
              <a:t>projets…</a:t>
            </a:r>
            <a:endParaRPr lang="fr-FR" dirty="0"/>
          </a:p>
        </p:txBody>
      </p:sp>
      <p:sp>
        <p:nvSpPr>
          <p:cNvPr id="3" name="Espace réservé du contenu 2"/>
          <p:cNvSpPr>
            <a:spLocks noGrp="1"/>
          </p:cNvSpPr>
          <p:nvPr>
            <p:ph idx="1"/>
          </p:nvPr>
        </p:nvSpPr>
        <p:spPr/>
        <p:txBody>
          <a:bodyPr/>
          <a:lstStyle/>
          <a:p>
            <a:r>
              <a:rPr lang="fr-FR" dirty="0" smtClean="0"/>
              <a:t>Qui </a:t>
            </a:r>
            <a:r>
              <a:rPr lang="fr-FR" dirty="0"/>
              <a:t>permettent de </a:t>
            </a:r>
            <a:r>
              <a:rPr lang="fr-FR" u="sng" dirty="0"/>
              <a:t>mettre en œuvre </a:t>
            </a:r>
            <a:r>
              <a:rPr lang="fr-FR" dirty="0"/>
              <a:t>des pratiques  </a:t>
            </a:r>
            <a:endParaRPr lang="fr-FR" dirty="0" smtClean="0"/>
          </a:p>
          <a:p>
            <a:endParaRPr lang="fr-FR" dirty="0"/>
          </a:p>
          <a:p>
            <a:r>
              <a:rPr lang="fr-FR" dirty="0" smtClean="0"/>
              <a:t>Qui </a:t>
            </a:r>
            <a:r>
              <a:rPr lang="fr-FR" dirty="0"/>
              <a:t>ont une « utilité collective » </a:t>
            </a:r>
            <a:endParaRPr lang="fr-FR" dirty="0" smtClean="0"/>
          </a:p>
          <a:p>
            <a:endParaRPr lang="fr-FR" dirty="0" smtClean="0"/>
          </a:p>
          <a:p>
            <a:r>
              <a:rPr lang="fr-FR" dirty="0" smtClean="0"/>
              <a:t>Qui </a:t>
            </a:r>
            <a:r>
              <a:rPr lang="fr-FR" dirty="0"/>
              <a:t>impliquent réellement les différents « acteurs » du territoire</a:t>
            </a:r>
          </a:p>
          <a:p>
            <a:r>
              <a:rPr lang="fr-FR" dirty="0"/>
              <a:t>qui ont un impact sur le territoire où ils se passent</a:t>
            </a:r>
          </a:p>
          <a:p>
            <a:endParaRPr lang="fr-FR" dirty="0"/>
          </a:p>
          <a:p>
            <a:r>
              <a:rPr lang="fr-FR" dirty="0"/>
              <a:t>…</a:t>
            </a:r>
            <a:r>
              <a:rPr lang="fr-FR" i="1" dirty="0"/>
              <a:t>Qui contribuent à « une meilleure gestion de la planète pour un mieux être de l’humanité » </a:t>
            </a:r>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16</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4200012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9904" y="188640"/>
            <a:ext cx="9964688" cy="864096"/>
          </a:xfrm>
        </p:spPr>
        <p:txBody>
          <a:bodyPr>
            <a:normAutofit fontScale="90000"/>
          </a:bodyPr>
          <a:lstStyle/>
          <a:p>
            <a:r>
              <a:rPr lang="fr-FR" dirty="0"/>
              <a:t>Quelques exemples de projets retenus en </a:t>
            </a:r>
            <a:r>
              <a:rPr lang="fr-FR" dirty="0" smtClean="0"/>
              <a:t>Centre Est en 2017</a:t>
            </a:r>
            <a:endParaRPr lang="fr-FR" dirty="0"/>
          </a:p>
        </p:txBody>
      </p:sp>
      <p:sp>
        <p:nvSpPr>
          <p:cNvPr id="3" name="Espace réservé du contenu 2"/>
          <p:cNvSpPr>
            <a:spLocks noGrp="1"/>
          </p:cNvSpPr>
          <p:nvPr>
            <p:ph idx="1"/>
          </p:nvPr>
        </p:nvSpPr>
        <p:spPr/>
        <p:txBody>
          <a:bodyPr/>
          <a:lstStyle/>
          <a:p>
            <a:pPr marL="342900" indent="-342900">
              <a:buFont typeface="Arial" panose="020B0604020202020204" pitchFamily="34" charset="0"/>
              <a:buChar char="•"/>
            </a:pPr>
            <a:r>
              <a:rPr lang="fr-FR" dirty="0"/>
              <a:t>Mobiliser et accompagner les habitants d’un quartier dans la réalisation d’initiatives collectives sur les déchets (</a:t>
            </a:r>
            <a:r>
              <a:rPr lang="fr-FR" dirty="0" err="1"/>
              <a:t>Anciela</a:t>
            </a:r>
            <a:r>
              <a:rPr lang="fr-FR" dirty="0"/>
              <a:t> 69)</a:t>
            </a:r>
          </a:p>
          <a:p>
            <a:pPr marL="342900" indent="-342900">
              <a:buFont typeface="Arial" panose="020B0604020202020204" pitchFamily="34" charset="0"/>
              <a:buChar char="•"/>
            </a:pPr>
            <a:r>
              <a:rPr lang="fr-FR" dirty="0"/>
              <a:t>Gestion douce des forets et création d’une AMAP bois buche (collectif bois 07)</a:t>
            </a:r>
          </a:p>
          <a:p>
            <a:pPr marL="342900" indent="-342900">
              <a:buFont typeface="Arial" panose="020B0604020202020204" pitchFamily="34" charset="0"/>
              <a:buChar char="•"/>
            </a:pPr>
            <a:r>
              <a:rPr lang="fr-FR" dirty="0"/>
              <a:t>Révision participative du PLU (</a:t>
            </a:r>
            <a:r>
              <a:rPr lang="fr-FR" dirty="0" err="1"/>
              <a:t>Saillans</a:t>
            </a:r>
            <a:r>
              <a:rPr lang="fr-FR" dirty="0"/>
              <a:t> 26)</a:t>
            </a:r>
          </a:p>
          <a:p>
            <a:pPr marL="342900" indent="-342900">
              <a:buFont typeface="Arial" panose="020B0604020202020204" pitchFamily="34" charset="0"/>
              <a:buChar char="•"/>
            </a:pPr>
            <a:r>
              <a:rPr lang="fr-FR" dirty="0"/>
              <a:t>Mise en réseau des socio professionnels du tourisme pour création d’une offre éco touristique (</a:t>
            </a:r>
            <a:r>
              <a:rPr lang="fr-FR" dirty="0" err="1"/>
              <a:t>Mountain</a:t>
            </a:r>
            <a:r>
              <a:rPr lang="fr-FR" dirty="0"/>
              <a:t> </a:t>
            </a:r>
            <a:r>
              <a:rPr lang="fr-FR" dirty="0" err="1"/>
              <a:t>Riders</a:t>
            </a:r>
            <a:r>
              <a:rPr lang="fr-FR" dirty="0"/>
              <a:t> 73)</a:t>
            </a:r>
          </a:p>
          <a:p>
            <a:pPr marL="342900" indent="-342900">
              <a:buFont typeface="Arial" panose="020B0604020202020204" pitchFamily="34" charset="0"/>
              <a:buChar char="•"/>
            </a:pPr>
            <a:r>
              <a:rPr lang="fr-FR" dirty="0"/>
              <a:t>Développement de la pratique du vélo et de son recyclage  (Roule and </a:t>
            </a:r>
            <a:r>
              <a:rPr lang="fr-FR" dirty="0" err="1"/>
              <a:t>co</a:t>
            </a:r>
            <a:r>
              <a:rPr lang="fr-FR" dirty="0"/>
              <a:t> 74)</a:t>
            </a:r>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17</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1251552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p:txBody>
          <a:bodyPr/>
          <a:lstStyle/>
          <a:p>
            <a:endParaRPr lang="fr-FR" dirty="0" smtClean="0"/>
          </a:p>
          <a:p>
            <a:endParaRPr lang="fr-FR" dirty="0"/>
          </a:p>
          <a:p>
            <a:endParaRPr lang="fr-FR" dirty="0" smtClean="0"/>
          </a:p>
          <a:p>
            <a:r>
              <a:rPr lang="fr-FR" sz="4000" dirty="0"/>
              <a:t>Echanges et questions</a:t>
            </a:r>
            <a:r>
              <a:rPr lang="fr-FR" sz="4000" dirty="0" smtClean="0"/>
              <a:t>… </a:t>
            </a:r>
          </a:p>
          <a:p>
            <a:endParaRPr lang="fr-FR" sz="4000" dirty="0" smtClean="0"/>
          </a:p>
          <a:p>
            <a:r>
              <a:rPr lang="fr-FR" sz="4000" dirty="0" smtClean="0"/>
              <a:t>                …et merci  de votre intérêt</a:t>
            </a:r>
            <a:endParaRPr lang="fr-FR" sz="4000" dirty="0"/>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18</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2407836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18928" y="188640"/>
            <a:ext cx="8013576" cy="864096"/>
          </a:xfrm>
        </p:spPr>
        <p:txBody>
          <a:bodyPr>
            <a:normAutofit fontScale="90000"/>
          </a:bodyPr>
          <a:lstStyle/>
          <a:p>
            <a:r>
              <a:rPr lang="fr-FR" dirty="0" smtClean="0"/>
              <a:t/>
            </a:r>
            <a:br>
              <a:rPr lang="fr-FR" dirty="0" smtClean="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smtClean="0"/>
              <a:t>Quelques </a:t>
            </a:r>
            <a:r>
              <a:rPr lang="fr-FR" dirty="0"/>
              <a:t>mots sur la </a:t>
            </a:r>
            <a:r>
              <a:rPr lang="fr-FR" dirty="0" smtClean="0"/>
              <a:t>Fondation </a:t>
            </a:r>
            <a:r>
              <a:rPr lang="fr-FR" dirty="0"/>
              <a:t>de France</a:t>
            </a:r>
          </a:p>
        </p:txBody>
      </p:sp>
      <p:sp>
        <p:nvSpPr>
          <p:cNvPr id="3" name="Espace réservé du contenu 2"/>
          <p:cNvSpPr>
            <a:spLocks noGrp="1"/>
          </p:cNvSpPr>
          <p:nvPr>
            <p:ph idx="1"/>
          </p:nvPr>
        </p:nvSpPr>
        <p:spPr>
          <a:xfrm>
            <a:off x="1991544" y="1628800"/>
            <a:ext cx="8640960" cy="4464497"/>
          </a:xfrm>
        </p:spPr>
        <p:txBody>
          <a:bodyPr>
            <a:normAutofit fontScale="92500" lnSpcReduction="10000"/>
          </a:bodyPr>
          <a:lstStyle/>
          <a:p>
            <a:r>
              <a:rPr lang="fr-FR" dirty="0"/>
              <a:t>Premier réseau de philanthropie en France </a:t>
            </a:r>
            <a:endParaRPr lang="fr-FR" dirty="0" smtClean="0"/>
          </a:p>
          <a:p>
            <a:r>
              <a:rPr lang="fr-FR" dirty="0" smtClean="0"/>
              <a:t>       </a:t>
            </a:r>
            <a:r>
              <a:rPr lang="fr-FR" sz="1900" b="0" dirty="0" smtClean="0">
                <a:solidFill>
                  <a:srgbClr val="000000"/>
                </a:solidFill>
              </a:rPr>
              <a:t>6 fondations régionales</a:t>
            </a:r>
            <a:endParaRPr lang="fr-FR" sz="1900" b="0" dirty="0">
              <a:solidFill>
                <a:srgbClr val="000000"/>
              </a:solidFill>
            </a:endParaRPr>
          </a:p>
          <a:p>
            <a:r>
              <a:rPr lang="fr-FR" dirty="0"/>
              <a:t>4 grands domaines d’intervention:</a:t>
            </a:r>
          </a:p>
          <a:p>
            <a:pPr marL="457200" lvl="1" indent="0">
              <a:buNone/>
            </a:pPr>
            <a:r>
              <a:rPr lang="fr-FR" dirty="0"/>
              <a:t>Développer la philanthropie</a:t>
            </a:r>
          </a:p>
          <a:p>
            <a:pPr marL="457200" lvl="1" indent="0">
              <a:buNone/>
            </a:pPr>
            <a:r>
              <a:rPr lang="fr-FR" dirty="0"/>
              <a:t>Développer la connaissance</a:t>
            </a:r>
          </a:p>
          <a:p>
            <a:pPr marL="457200" lvl="1" indent="0">
              <a:buNone/>
            </a:pPr>
            <a:r>
              <a:rPr lang="fr-FR" dirty="0"/>
              <a:t>Aider les personnes vulnérables</a:t>
            </a:r>
          </a:p>
          <a:p>
            <a:pPr marL="457200" lvl="1" indent="0">
              <a:buNone/>
            </a:pPr>
            <a:r>
              <a:rPr lang="fr-FR" dirty="0">
                <a:solidFill>
                  <a:schemeClr val="accent2">
                    <a:lumMod val="50000"/>
                  </a:schemeClr>
                </a:solidFill>
              </a:rPr>
              <a:t>Réconcilier l’homme et son environnement</a:t>
            </a:r>
          </a:p>
          <a:p>
            <a:r>
              <a:rPr lang="fr-FR" dirty="0"/>
              <a:t>160 000 projets d’intérêt général soutenus depuis 1969</a:t>
            </a:r>
          </a:p>
          <a:p>
            <a:pPr lvl="1"/>
            <a:r>
              <a:rPr lang="fr-FR" dirty="0"/>
              <a:t>En 2016: </a:t>
            </a:r>
          </a:p>
          <a:p>
            <a:pPr marL="457200" lvl="1" indent="0">
              <a:buNone/>
            </a:pPr>
            <a:r>
              <a:rPr lang="fr-FR" dirty="0"/>
              <a:t>174 millions pour les projets</a:t>
            </a:r>
          </a:p>
          <a:p>
            <a:pPr marL="457200" lvl="1" indent="0">
              <a:buNone/>
            </a:pPr>
            <a:r>
              <a:rPr lang="fr-FR" dirty="0"/>
              <a:t>9300 projets soutenus</a:t>
            </a:r>
          </a:p>
          <a:p>
            <a:endParaRPr lang="fr-FR" sz="800" dirty="0"/>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2</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3912477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Pourquoi cet appel </a:t>
            </a:r>
            <a:r>
              <a:rPr lang="fr-FR" dirty="0" smtClean="0"/>
              <a:t>à </a:t>
            </a:r>
            <a:r>
              <a:rPr lang="fr-FR" dirty="0"/>
              <a:t>projet ? </a:t>
            </a:r>
          </a:p>
        </p:txBody>
      </p:sp>
      <p:sp>
        <p:nvSpPr>
          <p:cNvPr id="3" name="Espace réservé du contenu 2"/>
          <p:cNvSpPr>
            <a:spLocks noGrp="1"/>
          </p:cNvSpPr>
          <p:nvPr>
            <p:ph idx="1"/>
          </p:nvPr>
        </p:nvSpPr>
        <p:spPr>
          <a:xfrm>
            <a:off x="2618928" y="1567334"/>
            <a:ext cx="8013576" cy="4525963"/>
          </a:xfrm>
        </p:spPr>
        <p:txBody>
          <a:bodyPr/>
          <a:lstStyle/>
          <a:p>
            <a:pPr algn="ctr"/>
            <a:r>
              <a:rPr lang="fr-FR" dirty="0"/>
              <a:t>1- « A</a:t>
            </a:r>
            <a:r>
              <a:rPr lang="fr-FR" dirty="0" smtClean="0"/>
              <a:t>ccompagner </a:t>
            </a:r>
            <a:r>
              <a:rPr lang="fr-FR" dirty="0"/>
              <a:t>les dynamiques territoriales, collectives et citoyennes, qui soutiennent la transition écologique »</a:t>
            </a:r>
          </a:p>
          <a:p>
            <a:pPr lvl="1"/>
            <a:r>
              <a:rPr lang="fr-FR" i="1" dirty="0"/>
              <a:t>Dit autrement: soutenir des collectifs locaux qui cherchent des solutions locales pour contribuer à la transition écologique et agir pour la qualité de </a:t>
            </a:r>
            <a:r>
              <a:rPr lang="fr-FR" i="1" dirty="0" smtClean="0"/>
              <a:t>l’environnement</a:t>
            </a:r>
          </a:p>
          <a:p>
            <a:pPr marL="0" lvl="1" indent="0">
              <a:buNone/>
            </a:pPr>
            <a:endParaRPr lang="fr-FR" i="1" dirty="0"/>
          </a:p>
          <a:p>
            <a:r>
              <a:rPr lang="fr-FR" dirty="0"/>
              <a:t>2-« Promouvoir et diffuser la culture de l’implication citoyenne dans les territoires »</a:t>
            </a:r>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3</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8378263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5520" y="188640"/>
            <a:ext cx="6357392" cy="1224136"/>
          </a:xfrm>
        </p:spPr>
        <p:txBody>
          <a:bodyPr>
            <a:normAutofit fontScale="90000"/>
          </a:bodyPr>
          <a:lstStyle/>
          <a:p>
            <a:r>
              <a:rPr lang="fr-FR" dirty="0" smtClean="0"/>
              <a:t/>
            </a:r>
            <a:br>
              <a:rPr lang="fr-FR" dirty="0" smtClean="0"/>
            </a:br>
            <a:r>
              <a:rPr lang="fr-FR" dirty="0"/>
              <a:t/>
            </a:r>
            <a:br>
              <a:rPr lang="fr-FR" dirty="0"/>
            </a:br>
            <a:r>
              <a:rPr lang="fr-FR" dirty="0" smtClean="0"/>
              <a:t>Transition </a:t>
            </a:r>
            <a:r>
              <a:rPr lang="fr-FR" dirty="0"/>
              <a:t>écologique ? : </a:t>
            </a:r>
            <a:br>
              <a:rPr lang="fr-FR" dirty="0"/>
            </a:br>
            <a:endParaRPr lang="fr-FR" dirty="0"/>
          </a:p>
        </p:txBody>
      </p:sp>
      <p:sp>
        <p:nvSpPr>
          <p:cNvPr id="3" name="Espace réservé du contenu 2"/>
          <p:cNvSpPr>
            <a:spLocks noGrp="1"/>
          </p:cNvSpPr>
          <p:nvPr>
            <p:ph idx="1"/>
          </p:nvPr>
        </p:nvSpPr>
        <p:spPr>
          <a:xfrm>
            <a:off x="1487488" y="1988840"/>
            <a:ext cx="9052587" cy="3528392"/>
          </a:xfrm>
        </p:spPr>
        <p:txBody>
          <a:bodyPr>
            <a:normAutofit/>
          </a:bodyPr>
          <a:lstStyle/>
          <a:p>
            <a:pPr marL="0" lvl="1" indent="0">
              <a:buNone/>
            </a:pPr>
            <a:endParaRPr lang="fr-FR" sz="2400" i="1" dirty="0" smtClean="0"/>
          </a:p>
          <a:p>
            <a:pPr lvl="1"/>
            <a:r>
              <a:rPr lang="fr-FR" sz="2400" dirty="0"/>
              <a:t>E</a:t>
            </a:r>
            <a:r>
              <a:rPr lang="fr-FR" sz="2400" dirty="0" smtClean="0"/>
              <a:t>volution </a:t>
            </a:r>
            <a:r>
              <a:rPr lang="fr-FR" sz="2400" dirty="0"/>
              <a:t>des modes de vie vers de nouveaux modèles économiques et sociaux permettant de répondre aux grands enjeux environnementaux du changement climatique, de la rareté des ressources, de la perte accélérée de la biodiversité et de la multiplication des risques sanitaires environnementaux.</a:t>
            </a:r>
          </a:p>
          <a:p>
            <a:pPr lvl="1"/>
            <a:endParaRPr lang="fr-FR" sz="2400" i="1" dirty="0"/>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4</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4279918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 qui s’adresse cet appel à</a:t>
            </a:r>
            <a:r>
              <a:rPr lang="fr-FR" dirty="0" smtClean="0"/>
              <a:t> projets ? </a:t>
            </a:r>
            <a:endParaRPr lang="fr-FR" dirty="0"/>
          </a:p>
        </p:txBody>
      </p:sp>
      <p:sp>
        <p:nvSpPr>
          <p:cNvPr id="3" name="Espace réservé du contenu 2"/>
          <p:cNvSpPr>
            <a:spLocks noGrp="1"/>
          </p:cNvSpPr>
          <p:nvPr>
            <p:ph idx="1"/>
          </p:nvPr>
        </p:nvSpPr>
        <p:spPr/>
        <p:txBody>
          <a:bodyPr/>
          <a:lstStyle/>
          <a:p>
            <a:r>
              <a:rPr lang="fr-FR" sz="2300" dirty="0"/>
              <a:t>Des « collectifs locaux </a:t>
            </a:r>
            <a:r>
              <a:rPr lang="fr-FR" sz="2300" dirty="0" smtClean="0"/>
              <a:t>organisés», </a:t>
            </a:r>
            <a:endParaRPr lang="fr-FR" sz="2300" dirty="0"/>
          </a:p>
          <a:p>
            <a:pPr marL="914400" lvl="2" indent="0">
              <a:buNone/>
            </a:pPr>
            <a:endParaRPr lang="fr-FR" dirty="0"/>
          </a:p>
          <a:p>
            <a:pPr lvl="2"/>
            <a:r>
              <a:rPr lang="fr-FR" sz="2000" b="1" dirty="0">
                <a:solidFill>
                  <a:srgbClr val="000000"/>
                </a:solidFill>
              </a:rPr>
              <a:t>Associations</a:t>
            </a:r>
          </a:p>
          <a:p>
            <a:pPr lvl="2"/>
            <a:r>
              <a:rPr lang="fr-FR" sz="2000" b="1" dirty="0">
                <a:solidFill>
                  <a:srgbClr val="000000"/>
                </a:solidFill>
              </a:rPr>
              <a:t>Groupements</a:t>
            </a:r>
          </a:p>
          <a:p>
            <a:pPr lvl="2"/>
            <a:r>
              <a:rPr lang="fr-FR" sz="2000" b="1" dirty="0">
                <a:solidFill>
                  <a:srgbClr val="000000"/>
                </a:solidFill>
              </a:rPr>
              <a:t>Petites collectivités</a:t>
            </a:r>
          </a:p>
          <a:p>
            <a:endParaRPr lang="fr-FR" dirty="0"/>
          </a:p>
          <a:p>
            <a:r>
              <a:rPr lang="fr-FR" dirty="0" smtClean="0"/>
              <a:t>Ancrés </a:t>
            </a:r>
            <a:r>
              <a:rPr lang="fr-FR" dirty="0"/>
              <a:t>dans un </a:t>
            </a:r>
            <a:r>
              <a:rPr lang="fr-FR" dirty="0" smtClean="0"/>
              <a:t>territoire</a:t>
            </a:r>
            <a:endParaRPr lang="fr-FR" dirty="0"/>
          </a:p>
          <a:p>
            <a:endParaRPr lang="fr-FR" dirty="0"/>
          </a:p>
          <a:p>
            <a:pPr marL="914400" lvl="2" indent="0">
              <a:buNone/>
            </a:pPr>
            <a:endParaRPr lang="fr-FR" dirty="0"/>
          </a:p>
          <a:p>
            <a:r>
              <a:rPr lang="fr-FR" dirty="0"/>
              <a:t>Sans but lucratif et </a:t>
            </a:r>
            <a:r>
              <a:rPr lang="fr-FR" dirty="0" smtClean="0"/>
              <a:t>à </a:t>
            </a:r>
            <a:r>
              <a:rPr lang="fr-FR" dirty="0"/>
              <a:t>gestion désintéressée</a:t>
            </a:r>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5</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3927293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Faire un dossier..</a:t>
            </a:r>
          </a:p>
        </p:txBody>
      </p:sp>
      <p:sp>
        <p:nvSpPr>
          <p:cNvPr id="3" name="Espace réservé du contenu 2"/>
          <p:cNvSpPr>
            <a:spLocks noGrp="1"/>
          </p:cNvSpPr>
          <p:nvPr>
            <p:ph idx="1"/>
          </p:nvPr>
        </p:nvSpPr>
        <p:spPr/>
        <p:txBody>
          <a:bodyPr>
            <a:normAutofit fontScale="92500"/>
          </a:bodyPr>
          <a:lstStyle/>
          <a:p>
            <a:pPr marL="342900" indent="-342900">
              <a:buFont typeface="Arial" panose="020B0604020202020204" pitchFamily="34" charset="0"/>
              <a:buChar char="•"/>
            </a:pPr>
            <a:r>
              <a:rPr lang="fr-FR" dirty="0"/>
              <a:t>Dossier </a:t>
            </a:r>
            <a:r>
              <a:rPr lang="fr-FR" dirty="0" smtClean="0"/>
              <a:t>à</a:t>
            </a:r>
            <a:r>
              <a:rPr lang="fr-FR" dirty="0"/>
              <a:t> </a:t>
            </a:r>
            <a:r>
              <a:rPr lang="fr-FR" dirty="0" smtClean="0"/>
              <a:t>remplir sur le site de la Fondation avant le 11 avril 2018</a:t>
            </a:r>
            <a:endParaRPr lang="fr-FR" dirty="0"/>
          </a:p>
          <a:p>
            <a:pPr marL="342900" indent="-342900">
              <a:buFont typeface="Arial" panose="020B0604020202020204" pitchFamily="34" charset="0"/>
              <a:buChar char="•"/>
            </a:pPr>
            <a:r>
              <a:rPr lang="fr-FR" dirty="0"/>
              <a:t>Jury de pré-sélection en mai</a:t>
            </a:r>
          </a:p>
          <a:p>
            <a:pPr marL="342900" indent="-342900">
              <a:buFont typeface="Arial" panose="020B0604020202020204" pitchFamily="34" charset="0"/>
              <a:buChar char="•"/>
            </a:pPr>
            <a:r>
              <a:rPr lang="fr-FR" dirty="0"/>
              <a:t>Rencontre sur place avec un instructeur de la </a:t>
            </a:r>
            <a:r>
              <a:rPr lang="fr-FR" dirty="0" smtClean="0"/>
              <a:t>Fondation</a:t>
            </a:r>
            <a:endParaRPr lang="fr-FR" dirty="0"/>
          </a:p>
          <a:p>
            <a:pPr marL="342900" indent="-342900">
              <a:buFont typeface="Arial" panose="020B0604020202020204" pitchFamily="34" charset="0"/>
              <a:buChar char="•"/>
            </a:pPr>
            <a:r>
              <a:rPr lang="fr-FR" dirty="0" smtClean="0"/>
              <a:t>Jury </a:t>
            </a:r>
            <a:r>
              <a:rPr lang="fr-FR" dirty="0"/>
              <a:t>(juillet) pour accord ou non d’un financement total ou partiel</a:t>
            </a:r>
          </a:p>
          <a:p>
            <a:pPr marL="457200" lvl="1" indent="0">
              <a:buNone/>
            </a:pPr>
            <a:r>
              <a:rPr lang="fr-FR" sz="1600" b="1" dirty="0"/>
              <a:t>Par exemple:</a:t>
            </a:r>
            <a:r>
              <a:rPr lang="fr-FR" b="1" dirty="0"/>
              <a:t> En France 2016: 168, 66, 38</a:t>
            </a:r>
            <a:endParaRPr lang="fr-FR" sz="1800" b="1" dirty="0"/>
          </a:p>
          <a:p>
            <a:pPr marL="914400" lvl="2" indent="0">
              <a:buNone/>
            </a:pPr>
            <a:r>
              <a:rPr lang="fr-FR" sz="1800" b="1" u="sng" dirty="0">
                <a:solidFill>
                  <a:srgbClr val="000000"/>
                </a:solidFill>
              </a:rPr>
              <a:t>Fondation centre-est en 2017 </a:t>
            </a:r>
            <a:r>
              <a:rPr lang="fr-FR" sz="1800" b="1" dirty="0">
                <a:solidFill>
                  <a:srgbClr val="000000"/>
                </a:solidFill>
              </a:rPr>
              <a:t>: </a:t>
            </a:r>
          </a:p>
          <a:p>
            <a:pPr marL="914400" lvl="2" indent="0">
              <a:buNone/>
            </a:pPr>
            <a:r>
              <a:rPr lang="fr-FR" sz="1800" b="1" dirty="0">
                <a:solidFill>
                  <a:srgbClr val="000000"/>
                </a:solidFill>
              </a:rPr>
              <a:t>32 dossiers reçus, </a:t>
            </a:r>
          </a:p>
          <a:p>
            <a:pPr marL="914400" lvl="2" indent="0">
              <a:buNone/>
            </a:pPr>
            <a:r>
              <a:rPr lang="fr-FR" sz="1800" b="1" dirty="0">
                <a:solidFill>
                  <a:srgbClr val="000000"/>
                </a:solidFill>
              </a:rPr>
              <a:t>14 pré sélectionnés et rencontrés, </a:t>
            </a:r>
          </a:p>
          <a:p>
            <a:pPr marL="914400" lvl="2" indent="0">
              <a:buNone/>
            </a:pPr>
            <a:r>
              <a:rPr lang="fr-FR" sz="1800" b="1" dirty="0">
                <a:solidFill>
                  <a:srgbClr val="000000"/>
                </a:solidFill>
              </a:rPr>
              <a:t>5 financés</a:t>
            </a:r>
          </a:p>
          <a:p>
            <a:endParaRPr lang="fr-FR" dirty="0"/>
          </a:p>
          <a:p>
            <a:pPr marL="342900" indent="-342900">
              <a:buFont typeface="Arial" panose="020B0604020202020204" pitchFamily="34" charset="0"/>
              <a:buChar char="•"/>
            </a:pPr>
            <a:r>
              <a:rPr lang="fr-FR" dirty="0"/>
              <a:t>Rapport d’avancement </a:t>
            </a:r>
            <a:r>
              <a:rPr lang="fr-FR" dirty="0" smtClean="0"/>
              <a:t>ou/et </a:t>
            </a:r>
            <a:r>
              <a:rPr lang="fr-FR" dirty="0"/>
              <a:t>rapport </a:t>
            </a:r>
            <a:r>
              <a:rPr lang="fr-FR" dirty="0" smtClean="0"/>
              <a:t>final… </a:t>
            </a:r>
            <a:r>
              <a:rPr lang="fr-FR" dirty="0"/>
              <a:t>et </a:t>
            </a:r>
            <a:r>
              <a:rPr lang="fr-FR" dirty="0" smtClean="0"/>
              <a:t>suivi de certains projets</a:t>
            </a:r>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6</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1658125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9904" y="188640"/>
            <a:ext cx="8476523" cy="648072"/>
          </a:xfrm>
        </p:spPr>
        <p:txBody>
          <a:bodyPr/>
          <a:lstStyle/>
          <a:p>
            <a:r>
              <a:rPr lang="fr-FR" dirty="0"/>
              <a:t>Le contenu du dossier</a:t>
            </a:r>
          </a:p>
        </p:txBody>
      </p:sp>
      <p:sp>
        <p:nvSpPr>
          <p:cNvPr id="3" name="Espace réservé du contenu 2"/>
          <p:cNvSpPr>
            <a:spLocks noGrp="1"/>
          </p:cNvSpPr>
          <p:nvPr>
            <p:ph idx="1"/>
          </p:nvPr>
        </p:nvSpPr>
        <p:spPr>
          <a:xfrm>
            <a:off x="1459904" y="1052736"/>
            <a:ext cx="9532640" cy="5328591"/>
          </a:xfrm>
        </p:spPr>
        <p:txBody>
          <a:bodyPr>
            <a:normAutofit fontScale="92500" lnSpcReduction="20000"/>
          </a:bodyPr>
          <a:lstStyle/>
          <a:p>
            <a:pPr marL="0" lvl="1" indent="0">
              <a:buNone/>
            </a:pPr>
            <a:r>
              <a:rPr lang="fr-FR" b="1" dirty="0">
                <a:solidFill>
                  <a:schemeClr val="tx1"/>
                </a:solidFill>
                <a:cs typeface="Arial" panose="020B0604020202020204" pitchFamily="34" charset="0"/>
              </a:rPr>
              <a:t>Présentation de l’organisme </a:t>
            </a:r>
          </a:p>
          <a:p>
            <a:pPr lvl="1"/>
            <a:r>
              <a:rPr lang="fr-FR" b="1" dirty="0">
                <a:cs typeface="Arial" panose="020B0604020202020204" pitchFamily="34" charset="0"/>
              </a:rPr>
              <a:t>Objet </a:t>
            </a:r>
          </a:p>
          <a:p>
            <a:pPr lvl="1"/>
            <a:r>
              <a:rPr lang="fr-FR" b="1" dirty="0" smtClean="0">
                <a:cs typeface="Arial" panose="020B0604020202020204" pitchFamily="34" charset="0"/>
              </a:rPr>
              <a:t>Principes d’intervention</a:t>
            </a:r>
          </a:p>
          <a:p>
            <a:pPr lvl="1"/>
            <a:r>
              <a:rPr lang="fr-FR" b="1" dirty="0" smtClean="0">
                <a:cs typeface="Arial" panose="020B0604020202020204" pitchFamily="34" charset="0"/>
              </a:rPr>
              <a:t>Activités générales</a:t>
            </a:r>
          </a:p>
          <a:p>
            <a:pPr lvl="1"/>
            <a:r>
              <a:rPr lang="fr-FR" b="1" dirty="0" smtClean="0">
                <a:cs typeface="Arial" panose="020B0604020202020204" pitchFamily="34" charset="0"/>
              </a:rPr>
              <a:t>Gouvernance</a:t>
            </a:r>
          </a:p>
          <a:p>
            <a:pPr lvl="1"/>
            <a:r>
              <a:rPr lang="fr-FR" b="1" dirty="0" smtClean="0">
                <a:cs typeface="Arial" panose="020B0604020202020204" pitchFamily="34" charset="0"/>
              </a:rPr>
              <a:t>Eléments financiers</a:t>
            </a:r>
            <a:endParaRPr lang="fr-FR" dirty="0" smtClean="0">
              <a:cs typeface="Arial" panose="020B0604020202020204" pitchFamily="34" charset="0"/>
            </a:endParaRPr>
          </a:p>
          <a:p>
            <a:pPr marL="0" lvl="1" indent="0">
              <a:buNone/>
            </a:pPr>
            <a:r>
              <a:rPr lang="fr-FR" b="1" dirty="0" smtClean="0">
                <a:solidFill>
                  <a:schemeClr val="tx1"/>
                </a:solidFill>
                <a:cs typeface="Arial" panose="020B0604020202020204" pitchFamily="34" charset="0"/>
              </a:rPr>
              <a:t>Le projet</a:t>
            </a:r>
            <a:endParaRPr lang="fr-FR" b="1" dirty="0">
              <a:solidFill>
                <a:schemeClr val="tx1"/>
              </a:solidFill>
              <a:cs typeface="Arial" panose="020B0604020202020204" pitchFamily="34" charset="0"/>
            </a:endParaRPr>
          </a:p>
          <a:p>
            <a:pPr lvl="1"/>
            <a:r>
              <a:rPr lang="fr-FR" b="1" dirty="0" smtClean="0">
                <a:cs typeface="Arial" panose="020B0604020202020204" pitchFamily="34" charset="0"/>
              </a:rPr>
              <a:t>Exposé </a:t>
            </a:r>
            <a:r>
              <a:rPr lang="fr-FR" b="1" dirty="0">
                <a:cs typeface="Arial" panose="020B0604020202020204" pitchFamily="34" charset="0"/>
              </a:rPr>
              <a:t>du contexte local et des besoins qu’il révèle  </a:t>
            </a:r>
          </a:p>
          <a:p>
            <a:pPr lvl="1"/>
            <a:r>
              <a:rPr lang="fr-FR" b="1" dirty="0">
                <a:cs typeface="Arial" panose="020B0604020202020204" pitchFamily="34" charset="0"/>
              </a:rPr>
              <a:t>Genèse du </a:t>
            </a:r>
            <a:r>
              <a:rPr lang="fr-FR" b="1" dirty="0" smtClean="0">
                <a:cs typeface="Arial" panose="020B0604020202020204" pitchFamily="34" charset="0"/>
              </a:rPr>
              <a:t>projet</a:t>
            </a:r>
          </a:p>
          <a:p>
            <a:pPr marL="0" lvl="1" indent="0">
              <a:buNone/>
            </a:pPr>
            <a:r>
              <a:rPr lang="fr-FR" sz="2400" b="1" dirty="0">
                <a:solidFill>
                  <a:schemeClr val="tx1"/>
                </a:solidFill>
                <a:cs typeface="Arial" panose="020B0604020202020204" pitchFamily="34" charset="0"/>
              </a:rPr>
              <a:t>Présentation</a:t>
            </a:r>
            <a:r>
              <a:rPr lang="fr-FR" sz="2800" b="1" dirty="0">
                <a:solidFill>
                  <a:schemeClr val="tx1"/>
                </a:solidFill>
                <a:cs typeface="Arial" panose="020B0604020202020204" pitchFamily="34" charset="0"/>
              </a:rPr>
              <a:t> </a:t>
            </a:r>
            <a:r>
              <a:rPr lang="fr-FR" sz="2400" b="1" dirty="0">
                <a:solidFill>
                  <a:schemeClr val="tx1"/>
                </a:solidFill>
                <a:cs typeface="Arial" panose="020B0604020202020204" pitchFamily="34" charset="0"/>
              </a:rPr>
              <a:t>détaillée du projet</a:t>
            </a:r>
          </a:p>
          <a:p>
            <a:pPr lvl="1"/>
            <a:r>
              <a:rPr lang="fr-FR" b="1" dirty="0">
                <a:cs typeface="Arial" panose="020B0604020202020204" pitchFamily="34" charset="0"/>
              </a:rPr>
              <a:t>Objectifs du projet</a:t>
            </a:r>
            <a:r>
              <a:rPr lang="fr-FR" b="1" i="1" dirty="0">
                <a:cs typeface="Arial" panose="020B0604020202020204" pitchFamily="34" charset="0"/>
              </a:rPr>
              <a:t> </a:t>
            </a:r>
            <a:endParaRPr lang="fr-FR" b="1" dirty="0">
              <a:cs typeface="Arial" panose="020B0604020202020204" pitchFamily="34" charset="0"/>
            </a:endParaRPr>
          </a:p>
          <a:p>
            <a:pPr lvl="1"/>
            <a:r>
              <a:rPr lang="fr-FR" b="1" dirty="0">
                <a:cs typeface="Arial" panose="020B0604020202020204" pitchFamily="34" charset="0"/>
              </a:rPr>
              <a:t>Actions mises en œuvre </a:t>
            </a:r>
          </a:p>
          <a:p>
            <a:pPr lvl="1"/>
            <a:r>
              <a:rPr lang="fr-FR" b="1" dirty="0">
                <a:cs typeface="Arial" panose="020B0604020202020204" pitchFamily="34" charset="0"/>
              </a:rPr>
              <a:t>Calendrier du projet</a:t>
            </a:r>
            <a:r>
              <a:rPr lang="fr-FR" b="1" i="1" dirty="0">
                <a:cs typeface="Arial" panose="020B0604020202020204" pitchFamily="34" charset="0"/>
              </a:rPr>
              <a:t> </a:t>
            </a:r>
            <a:endParaRPr lang="fr-FR" b="1" dirty="0">
              <a:cs typeface="Arial" panose="020B0604020202020204" pitchFamily="34" charset="0"/>
            </a:endParaRPr>
          </a:p>
          <a:p>
            <a:pPr lvl="1"/>
            <a:endParaRPr lang="fr-FR" b="1" dirty="0" smtClean="0">
              <a:cs typeface="Arial" panose="020B0604020202020204" pitchFamily="34" charset="0"/>
            </a:endParaRPr>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7</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29064629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contenu du dossier (suite)</a:t>
            </a:r>
            <a:endParaRPr lang="fr-FR" dirty="0"/>
          </a:p>
        </p:txBody>
      </p:sp>
      <p:sp>
        <p:nvSpPr>
          <p:cNvPr id="3" name="Espace réservé du contenu 2"/>
          <p:cNvSpPr>
            <a:spLocks noGrp="1"/>
          </p:cNvSpPr>
          <p:nvPr>
            <p:ph idx="1"/>
          </p:nvPr>
        </p:nvSpPr>
        <p:spPr>
          <a:xfrm>
            <a:off x="1703512" y="1052736"/>
            <a:ext cx="8808979" cy="5400600"/>
          </a:xfrm>
        </p:spPr>
        <p:txBody>
          <a:bodyPr>
            <a:normAutofit fontScale="55000" lnSpcReduction="20000"/>
          </a:bodyPr>
          <a:lstStyle/>
          <a:p>
            <a:pPr marL="0" lvl="1" indent="0">
              <a:buNone/>
            </a:pPr>
            <a:r>
              <a:rPr lang="fr-FR" sz="4000" b="1" dirty="0" smtClean="0">
                <a:solidFill>
                  <a:schemeClr val="tx1"/>
                </a:solidFill>
                <a:cs typeface="Arial" panose="020B0604020202020204" pitchFamily="34" charset="0"/>
              </a:rPr>
              <a:t>Les </a:t>
            </a:r>
            <a:r>
              <a:rPr lang="fr-FR" sz="4000" b="1" dirty="0">
                <a:solidFill>
                  <a:schemeClr val="tx1"/>
                </a:solidFill>
                <a:cs typeface="Arial" panose="020B0604020202020204" pitchFamily="34" charset="0"/>
              </a:rPr>
              <a:t>parties prenantes: </a:t>
            </a:r>
          </a:p>
          <a:p>
            <a:pPr lvl="1"/>
            <a:r>
              <a:rPr lang="fr-FR" sz="4400" b="1" dirty="0">
                <a:cs typeface="Arial" panose="020B0604020202020204" pitchFamily="34" charset="0"/>
              </a:rPr>
              <a:t>Qui sera impliqué ? </a:t>
            </a:r>
          </a:p>
          <a:p>
            <a:pPr lvl="1"/>
            <a:r>
              <a:rPr lang="fr-FR" sz="4400" b="1" dirty="0">
                <a:cs typeface="Arial" panose="020B0604020202020204" pitchFamily="34" charset="0"/>
              </a:rPr>
              <a:t>Comment allez-vous faire ? </a:t>
            </a:r>
            <a:endParaRPr lang="fr-FR" sz="4400" b="1" dirty="0" smtClean="0">
              <a:cs typeface="Arial" panose="020B0604020202020204" pitchFamily="34" charset="0"/>
            </a:endParaRPr>
          </a:p>
          <a:p>
            <a:pPr lvl="1"/>
            <a:r>
              <a:rPr lang="fr-FR" sz="4500" b="1" dirty="0" smtClean="0"/>
              <a:t>Quels </a:t>
            </a:r>
            <a:r>
              <a:rPr lang="fr-FR" sz="4500" b="1" dirty="0"/>
              <a:t>sont les moyens nécessaires à la réalisation du projet </a:t>
            </a:r>
            <a:r>
              <a:rPr lang="fr-FR" sz="4500" b="1" dirty="0" smtClean="0"/>
              <a:t>? (moyens humains et matériels)</a:t>
            </a:r>
          </a:p>
          <a:p>
            <a:pPr marL="0" lvl="1" indent="0">
              <a:buNone/>
            </a:pPr>
            <a:r>
              <a:rPr lang="fr-FR" sz="4500" b="1" dirty="0" smtClean="0"/>
              <a:t>			------------------</a:t>
            </a:r>
            <a:endParaRPr lang="fr-FR" sz="4500" b="1" dirty="0"/>
          </a:p>
          <a:p>
            <a:pPr lvl="1"/>
            <a:r>
              <a:rPr lang="fr-FR" sz="4500" b="1" dirty="0" smtClean="0"/>
              <a:t>Aspects </a:t>
            </a:r>
            <a:r>
              <a:rPr lang="fr-FR" sz="4500" b="1" dirty="0"/>
              <a:t>innovants du </a:t>
            </a:r>
            <a:r>
              <a:rPr lang="fr-FR" sz="4500" b="1" dirty="0" smtClean="0"/>
              <a:t>projet</a:t>
            </a:r>
            <a:endParaRPr lang="fr-FR" sz="4500" dirty="0"/>
          </a:p>
          <a:p>
            <a:pPr lvl="1"/>
            <a:r>
              <a:rPr lang="fr-FR" sz="4800" b="1" dirty="0" smtClean="0"/>
              <a:t>Valorisation </a:t>
            </a:r>
            <a:r>
              <a:rPr lang="fr-FR" sz="4800" b="1" dirty="0"/>
              <a:t>du </a:t>
            </a:r>
            <a:r>
              <a:rPr lang="fr-FR" sz="4800" b="1" dirty="0" smtClean="0"/>
              <a:t>projet</a:t>
            </a:r>
          </a:p>
          <a:p>
            <a:pPr marL="0" lvl="1" indent="0">
              <a:buNone/>
            </a:pPr>
            <a:r>
              <a:rPr lang="fr-FR" sz="4800" b="1" dirty="0" smtClean="0"/>
              <a:t>			-----------------</a:t>
            </a:r>
            <a:endParaRPr lang="fr-FR" sz="4800" b="1" dirty="0"/>
          </a:p>
          <a:p>
            <a:pPr lvl="1"/>
            <a:r>
              <a:rPr lang="fr-FR" sz="4800" b="1" dirty="0"/>
              <a:t>Budget prévisionnel du projet</a:t>
            </a:r>
          </a:p>
          <a:p>
            <a:pPr lvl="1"/>
            <a:r>
              <a:rPr lang="fr-FR" sz="4800" b="1" dirty="0"/>
              <a:t>Evaluation du projet (objectifs, actions, résultats attendus, indicateurs)</a:t>
            </a:r>
          </a:p>
          <a:p>
            <a:r>
              <a:rPr lang="fr-FR" sz="800" dirty="0"/>
              <a:t> </a:t>
            </a:r>
            <a:endParaRPr lang="fr-FR" sz="3600" dirty="0"/>
          </a:p>
          <a:p>
            <a:endParaRPr lang="fr-FR" dirty="0"/>
          </a:p>
          <a:p>
            <a:endParaRPr lang="fr-FR" dirty="0"/>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8</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1394388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p:txBody>
          <a:bodyPr/>
          <a:lstStyle/>
          <a:p>
            <a:endParaRPr lang="fr-FR" dirty="0" smtClean="0"/>
          </a:p>
          <a:p>
            <a:endParaRPr lang="fr-FR" dirty="0"/>
          </a:p>
          <a:p>
            <a:endParaRPr lang="fr-FR" dirty="0" smtClean="0"/>
          </a:p>
          <a:p>
            <a:r>
              <a:rPr lang="fr-FR" sz="4000" dirty="0"/>
              <a:t>Echanges et questions…</a:t>
            </a:r>
          </a:p>
          <a:p>
            <a:endParaRPr lang="fr-FR" dirty="0"/>
          </a:p>
        </p:txBody>
      </p:sp>
      <p:sp>
        <p:nvSpPr>
          <p:cNvPr id="4" name="Espace réservé de la date 3"/>
          <p:cNvSpPr>
            <a:spLocks noGrp="1"/>
          </p:cNvSpPr>
          <p:nvPr>
            <p:ph type="dt" sz="half" idx="10"/>
          </p:nvPr>
        </p:nvSpPr>
        <p:spPr/>
        <p:txBody>
          <a:bodyPr/>
          <a:lstStyle/>
          <a:p>
            <a:r>
              <a:rPr lang="fr-FR" smtClean="0"/>
              <a:t>Web conférence du 15/11/2017 pour Cap Rural</a:t>
            </a:r>
            <a:endParaRPr lang="fr-FR"/>
          </a:p>
        </p:txBody>
      </p:sp>
      <p:sp>
        <p:nvSpPr>
          <p:cNvPr id="5" name="Espace réservé du numéro de diapositive 4"/>
          <p:cNvSpPr>
            <a:spLocks noGrp="1"/>
          </p:cNvSpPr>
          <p:nvPr>
            <p:ph type="sldNum" sz="quarter" idx="12"/>
          </p:nvPr>
        </p:nvSpPr>
        <p:spPr/>
        <p:txBody>
          <a:bodyPr/>
          <a:lstStyle/>
          <a:p>
            <a:fld id="{6FD510DC-18A7-486E-90E5-431A98C0871C}" type="slidenum">
              <a:rPr lang="fr-FR" smtClean="0"/>
              <a:t>9</a:t>
            </a:fld>
            <a:endParaRPr lang="fr-FR"/>
          </a:p>
        </p:txBody>
      </p:sp>
      <p:sp>
        <p:nvSpPr>
          <p:cNvPr id="6" name="Espace réservé du pied de page 5"/>
          <p:cNvSpPr>
            <a:spLocks noGrp="1"/>
          </p:cNvSpPr>
          <p:nvPr>
            <p:ph type="ftr" sz="quarter" idx="3"/>
          </p:nvPr>
        </p:nvSpPr>
        <p:spPr/>
        <p:txBody>
          <a:bodyPr/>
          <a:lstStyle/>
          <a:p>
            <a:r>
              <a:rPr lang="fr-FR" smtClean="0"/>
              <a:t>Fondation de France Centre-Est </a:t>
            </a:r>
            <a:endParaRPr lang="fr-FR" dirty="0"/>
          </a:p>
        </p:txBody>
      </p:sp>
    </p:spTree>
    <p:extLst>
      <p:ext uri="{BB962C8B-B14F-4D97-AF65-F5344CB8AC3E}">
        <p14:creationId xmlns:p14="http://schemas.microsoft.com/office/powerpoint/2010/main" val="2231029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Fondation de France">
      <a:dk1>
        <a:srgbClr val="A30056"/>
      </a:dk1>
      <a:lt1>
        <a:srgbClr val="FFFFFF"/>
      </a:lt1>
      <a:dk2>
        <a:srgbClr val="712C89"/>
      </a:dk2>
      <a:lt2>
        <a:srgbClr val="FFFFFF"/>
      </a:lt2>
      <a:accent1>
        <a:srgbClr val="F25A93"/>
      </a:accent1>
      <a:accent2>
        <a:srgbClr val="712C89"/>
      </a:accent2>
      <a:accent3>
        <a:srgbClr val="F78233"/>
      </a:accent3>
      <a:accent4>
        <a:srgbClr val="00A2E5"/>
      </a:accent4>
      <a:accent5>
        <a:srgbClr val="A30056"/>
      </a:accent5>
      <a:accent6>
        <a:srgbClr val="7E706B"/>
      </a:accent6>
      <a:hlink>
        <a:srgbClr val="0066B3"/>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7814</TotalTime>
  <Words>798</Words>
  <Application>Microsoft Office PowerPoint</Application>
  <PresentationFormat>Personnalisé</PresentationFormat>
  <Paragraphs>219</Paragraphs>
  <Slides>18</Slides>
  <Notes>6</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   </vt:lpstr>
      <vt:lpstr>          Quelques mots sur la Fondation de France</vt:lpstr>
      <vt:lpstr>Pourquoi cet appel à projet ? </vt:lpstr>
      <vt:lpstr>  Transition écologique ? :  </vt:lpstr>
      <vt:lpstr>A qui s’adresse cet appel à projets ? </vt:lpstr>
      <vt:lpstr>Faire un dossier..</vt:lpstr>
      <vt:lpstr>Le contenu du dossier</vt:lpstr>
      <vt:lpstr>Le contenu du dossier (suite)</vt:lpstr>
      <vt:lpstr> </vt:lpstr>
      <vt:lpstr>Ce qui ne sera pas soutenu</vt:lpstr>
      <vt:lpstr>Quelle forme et contenu du soutien ?</vt:lpstr>
      <vt:lpstr>Trois critères de sélection cumulatifs</vt:lpstr>
      <vt:lpstr>Impliquer ?</vt:lpstr>
      <vt:lpstr>La diversité des projets soutenus</vt:lpstr>
      <vt:lpstr> </vt:lpstr>
      <vt:lpstr>Des projets…</vt:lpstr>
      <vt:lpstr>Quelques exemples de projets retenus en Centre Est en 2017</vt:lpstr>
      <vt:lpstr>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cecile</dc:creator>
  <cp:lastModifiedBy>Travail</cp:lastModifiedBy>
  <cp:revision>396</cp:revision>
  <cp:lastPrinted>2017-02-07T08:12:30Z</cp:lastPrinted>
  <dcterms:created xsi:type="dcterms:W3CDTF">2013-07-09T13:51:25Z</dcterms:created>
  <dcterms:modified xsi:type="dcterms:W3CDTF">2017-12-01T07:53:46Z</dcterms:modified>
</cp:coreProperties>
</file>