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7"/>
  </p:notesMasterIdLst>
  <p:sldIdLst>
    <p:sldId id="256" r:id="rId3"/>
    <p:sldId id="257" r:id="rId4"/>
    <p:sldId id="268" r:id="rId5"/>
    <p:sldId id="258" r:id="rId6"/>
    <p:sldId id="270" r:id="rId7"/>
    <p:sldId id="265" r:id="rId8"/>
    <p:sldId id="266" r:id="rId9"/>
    <p:sldId id="259" r:id="rId10"/>
    <p:sldId id="269" r:id="rId11"/>
    <p:sldId id="271" r:id="rId12"/>
    <p:sldId id="272" r:id="rId13"/>
    <p:sldId id="260" r:id="rId14"/>
    <p:sldId id="262" r:id="rId15"/>
    <p:sldId id="263" r:id="rId16"/>
  </p:sldIdLst>
  <p:sldSz cx="12192000" cy="6858000"/>
  <p:notesSz cx="6797675" cy="99266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inique Berni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864" y="-42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une diapo pour le territoire + lien avec les autres périmètres (amg / planif et developpement)
format du doc &gt; dans le masque le nom de l'expérience + nbre de pages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 xmlns:p14="http://schemas.microsoft.com/office/powerpoint/2010/main" val="22614545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a:p>
        </p:txBody>
      </p:sp>
      <p:sp>
        <p:nvSpPr>
          <p:cNvPr id="90" name="Shape 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a:p>
        </p:txBody>
      </p:sp>
      <p:sp>
        <p:nvSpPr>
          <p:cNvPr id="110" name="Shape 11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a:p>
        </p:txBody>
      </p:sp>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a:p>
        </p:txBody>
      </p:sp>
      <p:sp>
        <p:nvSpPr>
          <p:cNvPr id="125" name="Shape 1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49689" y="9428164"/>
            <a:ext cx="2946400" cy="496887"/>
          </a:xfrm>
          <a:prstGeom prst="rect">
            <a:avLst/>
          </a:prstGeom>
        </p:spPr>
        <p:txBody>
          <a:bodyPr/>
          <a:lstStyle/>
          <a:p>
            <a:fld id="{D319A14B-BA56-4CE9-B617-AC231A1634F7}" type="slidenum">
              <a:rPr lang="fr-FR" smtClean="0"/>
              <a:pPr/>
              <a:t>6</a:t>
            </a:fld>
            <a:endParaRPr lang="fr-FR"/>
          </a:p>
        </p:txBody>
      </p:sp>
    </p:spTree>
    <p:extLst>
      <p:ext uri="{BB962C8B-B14F-4D97-AF65-F5344CB8AC3E}">
        <p14:creationId xmlns="" xmlns:p14="http://schemas.microsoft.com/office/powerpoint/2010/main" val="420924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49689" y="9428164"/>
            <a:ext cx="2946400" cy="496887"/>
          </a:xfrm>
          <a:prstGeom prst="rect">
            <a:avLst/>
          </a:prstGeom>
        </p:spPr>
        <p:txBody>
          <a:bodyPr/>
          <a:lstStyle/>
          <a:p>
            <a:fld id="{D319A14B-BA56-4CE9-B617-AC231A1634F7}" type="slidenum">
              <a:rPr lang="fr-FR" smtClean="0"/>
              <a:pPr/>
              <a:t>7</a:t>
            </a:fld>
            <a:endParaRPr lang="fr-FR"/>
          </a:p>
        </p:txBody>
      </p:sp>
    </p:spTree>
    <p:extLst>
      <p:ext uri="{BB962C8B-B14F-4D97-AF65-F5344CB8AC3E}">
        <p14:creationId xmlns="" xmlns:p14="http://schemas.microsoft.com/office/powerpoint/2010/main" val="370868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dirty="0"/>
          </a:p>
        </p:txBody>
      </p:sp>
      <p:sp>
        <p:nvSpPr>
          <p:cNvPr id="105" name="Shape 10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xfrm>
            <a:off x="3849689" y="9428164"/>
            <a:ext cx="2946400" cy="496887"/>
          </a:xfrm>
          <a:prstGeom prst="rect">
            <a:avLst/>
          </a:prstGeom>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9D716B-BCAE-7649-A8ED-BEC9ECAB4886}" type="slidenum">
              <a:rPr lang="fr-FR" sz="1200"/>
              <a:pPr/>
              <a:t>9</a:t>
            </a:fld>
            <a:endParaRPr lang="fr-FR" sz="1200"/>
          </a:p>
        </p:txBody>
      </p:sp>
      <p:sp>
        <p:nvSpPr>
          <p:cNvPr id="45058" name="Rectangle 2"/>
          <p:cNvSpPr>
            <a:spLocks noGrp="1" noRot="1" noChangeAspect="1" noChangeArrowheads="1" noTextEdit="1"/>
          </p:cNvSpPr>
          <p:nvPr>
            <p:ph type="sldImg"/>
          </p:nvPr>
        </p:nvSpPr>
        <p:spPr>
          <a:xfrm>
            <a:off x="90488" y="744538"/>
            <a:ext cx="6616700" cy="3722687"/>
          </a:xfrm>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a:noFill/>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49689" y="9428164"/>
            <a:ext cx="2946400" cy="496887"/>
          </a:xfrm>
          <a:prstGeom prst="rect">
            <a:avLst/>
          </a:prstGeom>
        </p:spPr>
        <p:txBody>
          <a:bodyPr/>
          <a:lstStyle/>
          <a:p>
            <a:fld id="{D319A14B-BA56-4CE9-B617-AC231A1634F7}" type="slidenum">
              <a:rPr lang="fr-FR" smtClean="0"/>
              <a:pPr/>
              <a:t>10</a:t>
            </a:fld>
            <a:endParaRPr lang="fr-FR"/>
          </a:p>
        </p:txBody>
      </p:sp>
    </p:spTree>
    <p:extLst>
      <p:ext uri="{BB962C8B-B14F-4D97-AF65-F5344CB8AC3E}">
        <p14:creationId xmlns="" xmlns:p14="http://schemas.microsoft.com/office/powerpoint/2010/main" val="289881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3849689" y="9428164"/>
            <a:ext cx="2946400" cy="496887"/>
          </a:xfrm>
          <a:prstGeom prst="rect">
            <a:avLst/>
          </a:prstGeom>
        </p:spPr>
        <p:txBody>
          <a:bodyPr/>
          <a:lstStyle/>
          <a:p>
            <a:fld id="{D319A14B-BA56-4CE9-B617-AC231A1634F7}" type="slidenum">
              <a:rPr lang="fr-FR" smtClean="0"/>
              <a:pPr/>
              <a:t>11</a:t>
            </a:fld>
            <a:endParaRPr lang="fr-FR"/>
          </a:p>
        </p:txBody>
      </p:sp>
    </p:spTree>
    <p:extLst>
      <p:ext uri="{BB962C8B-B14F-4D97-AF65-F5344CB8AC3E}">
        <p14:creationId xmlns="" xmlns:p14="http://schemas.microsoft.com/office/powerpoint/2010/main" val="3193242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775520" y="1124744"/>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defRPr/>
            </a:lvl1pPr>
            <a:lvl2pPr marL="0" marR="0" indent="0" algn="l" rtl="0">
              <a:lnSpc>
                <a:spcPct val="90000"/>
              </a:lnSpc>
              <a:spcBef>
                <a:spcPts val="0"/>
              </a:spcBef>
              <a:spcAft>
                <a:spcPts val="0"/>
              </a:spcAft>
              <a:defRPr/>
            </a:lvl2pPr>
            <a:lvl3pPr marL="0" marR="0" indent="0" algn="l" rtl="0">
              <a:lnSpc>
                <a:spcPct val="90000"/>
              </a:lnSpc>
              <a:spcBef>
                <a:spcPts val="0"/>
              </a:spcBef>
              <a:spcAft>
                <a:spcPts val="0"/>
              </a:spcAft>
              <a:defRPr/>
            </a:lvl3pPr>
            <a:lvl4pPr marL="0" marR="0" indent="0" algn="l" rtl="0">
              <a:lnSpc>
                <a:spcPct val="90000"/>
              </a:lnSpc>
              <a:spcBef>
                <a:spcPts val="0"/>
              </a:spcBef>
              <a:spcAft>
                <a:spcPts val="0"/>
              </a:spcAft>
              <a:defRPr/>
            </a:lvl4pPr>
            <a:lvl5pPr marL="0" marR="0" indent="0" algn="l" rtl="0">
              <a:lnSpc>
                <a:spcPct val="90000"/>
              </a:lnSpc>
              <a:spcBef>
                <a:spcPts val="0"/>
              </a:spcBef>
              <a:spcAft>
                <a:spcPts val="0"/>
              </a:spcAft>
              <a:defRPr/>
            </a:lvl5pPr>
            <a:lvl6pPr marL="457200" marR="0" indent="0" algn="l" rtl="0">
              <a:lnSpc>
                <a:spcPct val="90000"/>
              </a:lnSpc>
              <a:spcBef>
                <a:spcPts val="0"/>
              </a:spcBef>
              <a:spcAft>
                <a:spcPts val="0"/>
              </a:spcAft>
              <a:defRPr/>
            </a:lvl6pPr>
            <a:lvl7pPr marL="914400" marR="0" indent="0" algn="l" rtl="0">
              <a:lnSpc>
                <a:spcPct val="90000"/>
              </a:lnSpc>
              <a:spcBef>
                <a:spcPts val="0"/>
              </a:spcBef>
              <a:spcAft>
                <a:spcPts val="0"/>
              </a:spcAft>
              <a:defRPr/>
            </a:lvl7pPr>
            <a:lvl8pPr marL="1371600" marR="0" indent="0" algn="l" rtl="0">
              <a:lnSpc>
                <a:spcPct val="90000"/>
              </a:lnSpc>
              <a:spcBef>
                <a:spcPts val="0"/>
              </a:spcBef>
              <a:spcAft>
                <a:spcPts val="0"/>
              </a:spcAft>
              <a:defRPr/>
            </a:lvl8pPr>
            <a:lvl9pPr marL="1828800" marR="0" indent="0" algn="l" rtl="0">
              <a:lnSpc>
                <a:spcPct val="90000"/>
              </a:lnSpc>
              <a:spcBef>
                <a:spcPts val="0"/>
              </a:spcBef>
              <a:spcAft>
                <a:spcPts val="0"/>
              </a:spcAft>
              <a:defRPr/>
            </a:lvl9pPr>
          </a:lstStyle>
          <a:p>
            <a:endParaRPr dirty="0"/>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ldNum" idx="12"/>
          </p:nvPr>
        </p:nvSpPr>
        <p:spPr>
          <a:xfrm>
            <a:off x="8610600" y="6356350"/>
            <a:ext cx="27431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
        <p:nvSpPr>
          <p:cNvPr id="16" name="Shape 16"/>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60" name="Shape 60"/>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spcAft>
                <a:spcPts val="0"/>
              </a:spcAft>
              <a:buClr>
                <a:schemeClr val="dk1"/>
              </a:buClr>
              <a:buFont typeface="Arial"/>
              <a:buChar char="•"/>
              <a:defRPr/>
            </a:lvl1pPr>
            <a:lvl2pPr marL="685800" indent="-76200" algn="l" rtl="0">
              <a:lnSpc>
                <a:spcPct val="90000"/>
              </a:lnSpc>
              <a:spcBef>
                <a:spcPts val="500"/>
              </a:spcBef>
              <a:spcAft>
                <a:spcPts val="0"/>
              </a:spcAft>
              <a:buClr>
                <a:schemeClr val="dk1"/>
              </a:buClr>
              <a:buFont typeface="Arial"/>
              <a:buChar char="•"/>
              <a:defRPr/>
            </a:lvl2pPr>
            <a:lvl3pPr marL="1143000" indent="-101600" algn="l" rtl="0">
              <a:lnSpc>
                <a:spcPct val="90000"/>
              </a:lnSpc>
              <a:spcBef>
                <a:spcPts val="500"/>
              </a:spcBef>
              <a:spcAft>
                <a:spcPts val="0"/>
              </a:spcAft>
              <a:buClr>
                <a:schemeClr val="dk1"/>
              </a:buClr>
              <a:buFont typeface="Arial"/>
              <a:buChar char="•"/>
              <a:defRPr/>
            </a:lvl3pPr>
            <a:lvl4pPr marL="1600200" indent="-114300" algn="l" rtl="0">
              <a:lnSpc>
                <a:spcPct val="90000"/>
              </a:lnSpc>
              <a:spcBef>
                <a:spcPts val="500"/>
              </a:spcBef>
              <a:spcAft>
                <a:spcPts val="0"/>
              </a:spcAft>
              <a:buClr>
                <a:schemeClr val="dk1"/>
              </a:buClr>
              <a:buFont typeface="Arial"/>
              <a:buChar char="•"/>
              <a:defRPr/>
            </a:lvl4pPr>
            <a:lvl5pPr marL="2057400" indent="-114300" algn="l" rtl="0">
              <a:lnSpc>
                <a:spcPct val="90000"/>
              </a:lnSpc>
              <a:spcBef>
                <a:spcPts val="5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2" name="Shape 62"/>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3" name="Shape 63"/>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spcAft>
                <a:spcPts val="0"/>
              </a:spcAft>
              <a:buClr>
                <a:schemeClr val="dk1"/>
              </a:buClr>
              <a:buFont typeface="Arial"/>
              <a:buChar char="•"/>
              <a:defRPr/>
            </a:lvl1pPr>
            <a:lvl2pPr marL="685800" indent="-76200" algn="l" rtl="0">
              <a:lnSpc>
                <a:spcPct val="90000"/>
              </a:lnSpc>
              <a:spcBef>
                <a:spcPts val="500"/>
              </a:spcBef>
              <a:spcAft>
                <a:spcPts val="0"/>
              </a:spcAft>
              <a:buClr>
                <a:schemeClr val="dk1"/>
              </a:buClr>
              <a:buFont typeface="Arial"/>
              <a:buChar char="•"/>
              <a:defRPr/>
            </a:lvl2pPr>
            <a:lvl3pPr marL="1143000" indent="-101600" algn="l" rtl="0">
              <a:lnSpc>
                <a:spcPct val="90000"/>
              </a:lnSpc>
              <a:spcBef>
                <a:spcPts val="500"/>
              </a:spcBef>
              <a:spcAft>
                <a:spcPts val="0"/>
              </a:spcAft>
              <a:buClr>
                <a:schemeClr val="dk1"/>
              </a:buClr>
              <a:buFont typeface="Arial"/>
              <a:buChar char="•"/>
              <a:defRPr/>
            </a:lvl3pPr>
            <a:lvl4pPr marL="1600200" indent="-114300" algn="l" rtl="0">
              <a:lnSpc>
                <a:spcPct val="90000"/>
              </a:lnSpc>
              <a:spcBef>
                <a:spcPts val="500"/>
              </a:spcBef>
              <a:spcAft>
                <a:spcPts val="0"/>
              </a:spcAft>
              <a:buClr>
                <a:schemeClr val="dk1"/>
              </a:buClr>
              <a:buFont typeface="Arial"/>
              <a:buChar char="•"/>
              <a:defRPr/>
            </a:lvl4pPr>
            <a:lvl5pPr marL="2057400" indent="-114300" algn="l" rtl="0">
              <a:lnSpc>
                <a:spcPct val="90000"/>
              </a:lnSpc>
              <a:spcBef>
                <a:spcPts val="5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4" name="Shape 6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69" name="Shape 6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spcAft>
                <a:spcPts val="0"/>
              </a:spcAft>
              <a:buClr>
                <a:schemeClr val="dk1"/>
              </a:buClr>
              <a:buFont typeface="Arial"/>
              <a:buChar char="•"/>
              <a:defRPr/>
            </a:lvl1pPr>
            <a:lvl2pPr marL="685800" indent="-76200" algn="l" rtl="0">
              <a:lnSpc>
                <a:spcPct val="90000"/>
              </a:lnSpc>
              <a:spcBef>
                <a:spcPts val="500"/>
              </a:spcBef>
              <a:spcAft>
                <a:spcPts val="0"/>
              </a:spcAft>
              <a:buClr>
                <a:schemeClr val="dk1"/>
              </a:buClr>
              <a:buFont typeface="Arial"/>
              <a:buChar char="•"/>
              <a:defRPr/>
            </a:lvl2pPr>
            <a:lvl3pPr marL="1143000" indent="-101600" algn="l" rtl="0">
              <a:lnSpc>
                <a:spcPct val="90000"/>
              </a:lnSpc>
              <a:spcBef>
                <a:spcPts val="500"/>
              </a:spcBef>
              <a:spcAft>
                <a:spcPts val="0"/>
              </a:spcAft>
              <a:buClr>
                <a:schemeClr val="dk1"/>
              </a:buClr>
              <a:buFont typeface="Arial"/>
              <a:buChar char="•"/>
              <a:defRPr/>
            </a:lvl3pPr>
            <a:lvl4pPr marL="1600200" indent="-114300" algn="l" rtl="0">
              <a:lnSpc>
                <a:spcPct val="90000"/>
              </a:lnSpc>
              <a:spcBef>
                <a:spcPts val="500"/>
              </a:spcBef>
              <a:spcAft>
                <a:spcPts val="0"/>
              </a:spcAft>
              <a:buClr>
                <a:schemeClr val="dk1"/>
              </a:buClr>
              <a:buFont typeface="Arial"/>
              <a:buChar char="•"/>
              <a:defRPr/>
            </a:lvl4pPr>
            <a:lvl5pPr marL="2057400" indent="-114300" algn="l" rtl="0">
              <a:lnSpc>
                <a:spcPct val="90000"/>
              </a:lnSpc>
              <a:spcBef>
                <a:spcPts val="5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0" name="Shape 7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spcAft>
                <a:spcPts val="0"/>
              </a:spcAft>
              <a:buClr>
                <a:schemeClr val="dk1"/>
              </a:buClr>
              <a:buFont typeface="Arial"/>
              <a:buChar char="•"/>
              <a:defRPr/>
            </a:lvl1pPr>
            <a:lvl2pPr marL="685800" indent="-76200" algn="l" rtl="0">
              <a:lnSpc>
                <a:spcPct val="90000"/>
              </a:lnSpc>
              <a:spcBef>
                <a:spcPts val="500"/>
              </a:spcBef>
              <a:spcAft>
                <a:spcPts val="0"/>
              </a:spcAft>
              <a:buClr>
                <a:schemeClr val="dk1"/>
              </a:buClr>
              <a:buFont typeface="Arial"/>
              <a:buChar char="•"/>
              <a:defRPr/>
            </a:lvl2pPr>
            <a:lvl3pPr marL="1143000" indent="-101600" algn="l" rtl="0">
              <a:lnSpc>
                <a:spcPct val="90000"/>
              </a:lnSpc>
              <a:spcBef>
                <a:spcPts val="500"/>
              </a:spcBef>
              <a:spcAft>
                <a:spcPts val="0"/>
              </a:spcAft>
              <a:buClr>
                <a:schemeClr val="dk1"/>
              </a:buClr>
              <a:buFont typeface="Arial"/>
              <a:buChar char="•"/>
              <a:defRPr/>
            </a:lvl3pPr>
            <a:lvl4pPr marL="1600200" indent="-114300" algn="l" rtl="0">
              <a:lnSpc>
                <a:spcPct val="90000"/>
              </a:lnSpc>
              <a:spcBef>
                <a:spcPts val="500"/>
              </a:spcBef>
              <a:spcAft>
                <a:spcPts val="0"/>
              </a:spcAft>
              <a:buClr>
                <a:schemeClr val="dk1"/>
              </a:buClr>
              <a:buFont typeface="Arial"/>
              <a:buChar char="•"/>
              <a:defRPr/>
            </a:lvl4pPr>
            <a:lvl5pPr marL="2057400" indent="-114300" algn="l" rtl="0">
              <a:lnSpc>
                <a:spcPct val="90000"/>
              </a:lnSpc>
              <a:spcBef>
                <a:spcPts val="5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82" name="Shape 82"/>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indent="-50800" algn="l" rtl="0">
              <a:lnSpc>
                <a:spcPct val="90000"/>
              </a:lnSpc>
              <a:spcBef>
                <a:spcPts val="1000"/>
              </a:spcBef>
              <a:spcAft>
                <a:spcPts val="0"/>
              </a:spcAft>
              <a:buClr>
                <a:schemeClr val="dk1"/>
              </a:buClr>
              <a:buFont typeface="Arial"/>
              <a:buChar char="•"/>
              <a:defRPr/>
            </a:lvl1pPr>
            <a:lvl2pPr marL="685800" indent="-76200" algn="l" rtl="0">
              <a:lnSpc>
                <a:spcPct val="90000"/>
              </a:lnSpc>
              <a:spcBef>
                <a:spcPts val="500"/>
              </a:spcBef>
              <a:spcAft>
                <a:spcPts val="0"/>
              </a:spcAft>
              <a:buClr>
                <a:schemeClr val="dk1"/>
              </a:buClr>
              <a:buFont typeface="Arial"/>
              <a:buChar char="•"/>
              <a:defRPr/>
            </a:lvl2pPr>
            <a:lvl3pPr marL="1143000" indent="-101600" algn="l" rtl="0">
              <a:lnSpc>
                <a:spcPct val="90000"/>
              </a:lnSpc>
              <a:spcBef>
                <a:spcPts val="500"/>
              </a:spcBef>
              <a:spcAft>
                <a:spcPts val="0"/>
              </a:spcAft>
              <a:buClr>
                <a:schemeClr val="dk1"/>
              </a:buClr>
              <a:buFont typeface="Arial"/>
              <a:buChar char="•"/>
              <a:defRPr/>
            </a:lvl3pPr>
            <a:lvl4pPr marL="1600200" indent="-114300" algn="l" rtl="0">
              <a:lnSpc>
                <a:spcPct val="90000"/>
              </a:lnSpc>
              <a:spcBef>
                <a:spcPts val="500"/>
              </a:spcBef>
              <a:spcAft>
                <a:spcPts val="0"/>
              </a:spcAft>
              <a:buClr>
                <a:schemeClr val="dk1"/>
              </a:buClr>
              <a:buFont typeface="Arial"/>
              <a:buChar char="•"/>
              <a:defRPr/>
            </a:lvl4pPr>
            <a:lvl5pPr marL="2057400" indent="-114300" algn="l" rtl="0">
              <a:lnSpc>
                <a:spcPct val="90000"/>
              </a:lnSpc>
              <a:spcBef>
                <a:spcPts val="5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83" name="Shape 8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4" name="Shape 8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307E89D9-B505-4313-B405-D9C4DC740618}" type="datetimeFigureOut">
              <a:rPr lang="fr-FR" smtClean="0"/>
              <a:pPr/>
              <a:t>01/10/2015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F7DF2B4F-B199-412C-854B-EB09EBF258E3}" type="slidenum">
              <a:rPr lang="fr-FR" smtClean="0"/>
              <a:pPr/>
              <a:t>‹N°›</a:t>
            </a:fld>
            <a:endParaRPr lang="fr-FR"/>
          </a:p>
        </p:txBody>
      </p:sp>
    </p:spTree>
    <p:extLst>
      <p:ext uri="{BB962C8B-B14F-4D97-AF65-F5344CB8AC3E}">
        <p14:creationId xmlns="" xmlns:p14="http://schemas.microsoft.com/office/powerpoint/2010/main" val="24798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795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23"/>
        <p:cNvGrpSpPr/>
        <p:nvPr/>
      </p:nvGrpSpPr>
      <p:grpSpPr>
        <a:xfrm>
          <a:off x="0" y="0"/>
          <a:ext cx="0" cy="0"/>
          <a:chOff x="0" y="0"/>
          <a:chExt cx="0" cy="0"/>
        </a:xfrm>
      </p:grpSpPr>
      <p:sp>
        <p:nvSpPr>
          <p:cNvPr id="24" name="Shape 24"/>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25" name="Shape 25"/>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spcAft>
                <a:spcPts val="0"/>
              </a:spcAft>
              <a:buClr>
                <a:schemeClr val="dk1"/>
              </a:buClr>
              <a:buFont typeface="Arial"/>
              <a:buChar char="•"/>
              <a:defRPr/>
            </a:lvl1pPr>
            <a:lvl2pPr marL="685800" indent="-76200" algn="l" rtl="0">
              <a:lnSpc>
                <a:spcPct val="90000"/>
              </a:lnSpc>
              <a:spcBef>
                <a:spcPts val="500"/>
              </a:spcBef>
              <a:spcAft>
                <a:spcPts val="0"/>
              </a:spcAft>
              <a:buClr>
                <a:schemeClr val="dk1"/>
              </a:buClr>
              <a:buFont typeface="Arial"/>
              <a:buChar char="•"/>
              <a:defRPr/>
            </a:lvl2pPr>
            <a:lvl3pPr marL="1143000" indent="-101600" algn="l" rtl="0">
              <a:lnSpc>
                <a:spcPct val="90000"/>
              </a:lnSpc>
              <a:spcBef>
                <a:spcPts val="500"/>
              </a:spcBef>
              <a:spcAft>
                <a:spcPts val="0"/>
              </a:spcAft>
              <a:buClr>
                <a:schemeClr val="dk1"/>
              </a:buClr>
              <a:buFont typeface="Arial"/>
              <a:buChar char="•"/>
              <a:defRPr/>
            </a:lvl3pPr>
            <a:lvl4pPr marL="1600200" indent="-114300" algn="l" rtl="0">
              <a:lnSpc>
                <a:spcPct val="90000"/>
              </a:lnSpc>
              <a:spcBef>
                <a:spcPts val="500"/>
              </a:spcBef>
              <a:spcAft>
                <a:spcPts val="0"/>
              </a:spcAft>
              <a:buClr>
                <a:schemeClr val="dk1"/>
              </a:buClr>
              <a:buFont typeface="Arial"/>
              <a:buChar char="•"/>
              <a:defRPr/>
            </a:lvl4pPr>
            <a:lvl5pPr marL="2057400" indent="-114300" algn="l" rtl="0">
              <a:lnSpc>
                <a:spcPct val="90000"/>
              </a:lnSpc>
              <a:spcBef>
                <a:spcPts val="5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6" name="Shape 2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31" name="Shape 31"/>
          <p:cNvSpPr txBox="1">
            <a:spLocks noGrp="1"/>
          </p:cNvSpPr>
          <p:nvPr>
            <p:ph type="body" idx="1"/>
          </p:nvPr>
        </p:nvSpPr>
        <p:spPr>
          <a:xfrm rot="5400000">
            <a:off x="3920331" y="-1256506"/>
            <a:ext cx="4351336" cy="10515599"/>
          </a:xfrm>
          <a:prstGeom prst="rect">
            <a:avLst/>
          </a:prstGeom>
          <a:noFill/>
          <a:ln>
            <a:noFill/>
          </a:ln>
        </p:spPr>
        <p:txBody>
          <a:bodyPr lIns="91425" tIns="91425" rIns="91425" bIns="91425" anchor="t" anchorCtr="0"/>
          <a:lstStyle>
            <a:lvl1pPr marL="228600" indent="-50800" algn="l" rtl="0">
              <a:lnSpc>
                <a:spcPct val="90000"/>
              </a:lnSpc>
              <a:spcBef>
                <a:spcPts val="1000"/>
              </a:spcBef>
              <a:spcAft>
                <a:spcPts val="0"/>
              </a:spcAft>
              <a:buClr>
                <a:schemeClr val="dk1"/>
              </a:buClr>
              <a:buFont typeface="Arial"/>
              <a:buChar char="•"/>
              <a:defRPr/>
            </a:lvl1pPr>
            <a:lvl2pPr marL="685800" indent="-76200" algn="l" rtl="0">
              <a:lnSpc>
                <a:spcPct val="90000"/>
              </a:lnSpc>
              <a:spcBef>
                <a:spcPts val="500"/>
              </a:spcBef>
              <a:spcAft>
                <a:spcPts val="0"/>
              </a:spcAft>
              <a:buClr>
                <a:schemeClr val="dk1"/>
              </a:buClr>
              <a:buFont typeface="Arial"/>
              <a:buChar char="•"/>
              <a:defRPr/>
            </a:lvl2pPr>
            <a:lvl3pPr marL="1143000" indent="-101600" algn="l" rtl="0">
              <a:lnSpc>
                <a:spcPct val="90000"/>
              </a:lnSpc>
              <a:spcBef>
                <a:spcPts val="500"/>
              </a:spcBef>
              <a:spcAft>
                <a:spcPts val="0"/>
              </a:spcAft>
              <a:buClr>
                <a:schemeClr val="dk1"/>
              </a:buClr>
              <a:buFont typeface="Arial"/>
              <a:buChar char="•"/>
              <a:defRPr/>
            </a:lvl3pPr>
            <a:lvl4pPr marL="1600200" indent="-114300" algn="l" rtl="0">
              <a:lnSpc>
                <a:spcPct val="90000"/>
              </a:lnSpc>
              <a:spcBef>
                <a:spcPts val="500"/>
              </a:spcBef>
              <a:spcAft>
                <a:spcPts val="0"/>
              </a:spcAft>
              <a:buClr>
                <a:schemeClr val="dk1"/>
              </a:buClr>
              <a:buFont typeface="Arial"/>
              <a:buChar char="•"/>
              <a:defRPr/>
            </a:lvl4pPr>
            <a:lvl5pPr marL="2057400" indent="-114300" algn="l" rtl="0">
              <a:lnSpc>
                <a:spcPct val="90000"/>
              </a:lnSpc>
              <a:spcBef>
                <a:spcPts val="5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a:spLocks noGrp="1"/>
          </p:cNvSpPr>
          <p:nvPr>
            <p:ph type="pic" idx="2"/>
          </p:nvPr>
        </p:nvSpPr>
        <p:spPr>
          <a:xfrm>
            <a:off x="5183187" y="987425"/>
            <a:ext cx="6172199" cy="4873624"/>
          </a:xfrm>
          <a:prstGeom prst="rect">
            <a:avLst/>
          </a:prstGeom>
          <a:noFill/>
          <a:ln>
            <a:noFill/>
          </a:ln>
        </p:spPr>
      </p:sp>
      <p:sp>
        <p:nvSpPr>
          <p:cNvPr id="38" name="Shape 3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9" name="Shape 3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0" name="Shape 4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5">
            <a:alphaModFix/>
          </a:blip>
          <a:srcRect/>
          <a:stretch/>
        </p:blipFill>
        <p:spPr>
          <a:xfrm>
            <a:off x="0" y="23811"/>
            <a:ext cx="3581399" cy="1273174"/>
          </a:xfrm>
          <a:prstGeom prst="rect">
            <a:avLst/>
          </a:prstGeom>
          <a:noFill/>
          <a:ln>
            <a:noFill/>
          </a:ln>
        </p:spPr>
      </p:pic>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defRPr/>
            </a:lvl1pPr>
            <a:lvl2pPr marL="0" marR="0" indent="0" algn="l" rtl="0">
              <a:lnSpc>
                <a:spcPct val="90000"/>
              </a:lnSpc>
              <a:spcBef>
                <a:spcPts val="0"/>
              </a:spcBef>
              <a:spcAft>
                <a:spcPts val="0"/>
              </a:spcAft>
              <a:defRPr/>
            </a:lvl2pPr>
            <a:lvl3pPr marL="0" marR="0" indent="0" algn="l" rtl="0">
              <a:lnSpc>
                <a:spcPct val="90000"/>
              </a:lnSpc>
              <a:spcBef>
                <a:spcPts val="0"/>
              </a:spcBef>
              <a:spcAft>
                <a:spcPts val="0"/>
              </a:spcAft>
              <a:defRPr/>
            </a:lvl3pPr>
            <a:lvl4pPr marL="0" marR="0" indent="0" algn="l" rtl="0">
              <a:lnSpc>
                <a:spcPct val="90000"/>
              </a:lnSpc>
              <a:spcBef>
                <a:spcPts val="0"/>
              </a:spcBef>
              <a:spcAft>
                <a:spcPts val="0"/>
              </a:spcAft>
              <a:defRPr/>
            </a:lvl4pPr>
            <a:lvl5pPr marL="0" marR="0" indent="0" algn="l" rtl="0">
              <a:lnSpc>
                <a:spcPct val="90000"/>
              </a:lnSpc>
              <a:spcBef>
                <a:spcPts val="0"/>
              </a:spcBef>
              <a:spcAft>
                <a:spcPts val="0"/>
              </a:spcAft>
              <a:defRPr/>
            </a:lvl5pPr>
            <a:lvl6pPr marL="457200" marR="0" indent="0" algn="l" rtl="0">
              <a:lnSpc>
                <a:spcPct val="90000"/>
              </a:lnSpc>
              <a:spcBef>
                <a:spcPts val="0"/>
              </a:spcBef>
              <a:spcAft>
                <a:spcPts val="0"/>
              </a:spcAft>
              <a:defRPr/>
            </a:lvl6pPr>
            <a:lvl7pPr marL="914400" marR="0" indent="0" algn="l" rtl="0">
              <a:lnSpc>
                <a:spcPct val="90000"/>
              </a:lnSpc>
              <a:spcBef>
                <a:spcPts val="0"/>
              </a:spcBef>
              <a:spcAft>
                <a:spcPts val="0"/>
              </a:spcAft>
              <a:defRPr/>
            </a:lvl7pPr>
            <a:lvl8pPr marL="1371600" marR="0" indent="0" algn="l" rtl="0">
              <a:lnSpc>
                <a:spcPct val="90000"/>
              </a:lnSpc>
              <a:spcBef>
                <a:spcPts val="0"/>
              </a:spcBef>
              <a:spcAft>
                <a:spcPts val="0"/>
              </a:spcAft>
              <a:defRPr/>
            </a:lvl8pPr>
            <a:lvl9pPr marL="1828800" marR="0" indent="0" algn="l" rtl="0">
              <a:lnSpc>
                <a:spcPct val="90000"/>
              </a:lnSpc>
              <a:spcBef>
                <a:spcPts val="0"/>
              </a:spcBef>
              <a:spcAft>
                <a:spcPts val="0"/>
              </a:spcAft>
              <a:defRPr/>
            </a:lvl9pPr>
          </a:lstStyle>
          <a:p>
            <a:endParaRPr/>
          </a:p>
        </p:txBody>
      </p:sp>
      <p:sp>
        <p:nvSpPr>
          <p:cNvPr id="7" name="Shape 7"/>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indent="-50800" algn="l" rtl="0">
              <a:lnSpc>
                <a:spcPct val="90000"/>
              </a:lnSpc>
              <a:spcBef>
                <a:spcPts val="1000"/>
              </a:spcBef>
              <a:spcAft>
                <a:spcPts val="0"/>
              </a:spcAft>
              <a:buClr>
                <a:schemeClr val="dk1"/>
              </a:buClr>
              <a:buFont typeface="Arial"/>
              <a:buChar char="•"/>
              <a:defRPr/>
            </a:lvl1pPr>
            <a:lvl2pPr marL="685800" marR="0" indent="-76200" algn="l" rtl="0">
              <a:lnSpc>
                <a:spcPct val="90000"/>
              </a:lnSpc>
              <a:spcBef>
                <a:spcPts val="500"/>
              </a:spcBef>
              <a:spcAft>
                <a:spcPts val="0"/>
              </a:spcAft>
              <a:buClr>
                <a:schemeClr val="dk1"/>
              </a:buClr>
              <a:buFont typeface="Arial"/>
              <a:buChar char="•"/>
              <a:defRPr/>
            </a:lvl2pPr>
            <a:lvl3pPr marL="1143000" marR="0" indent="-101600" algn="l" rtl="0">
              <a:lnSpc>
                <a:spcPct val="90000"/>
              </a:lnSpc>
              <a:spcBef>
                <a:spcPts val="500"/>
              </a:spcBef>
              <a:spcAft>
                <a:spcPts val="0"/>
              </a:spcAft>
              <a:buClr>
                <a:schemeClr val="dk1"/>
              </a:buClr>
              <a:buFont typeface="Arial"/>
              <a:buChar char="•"/>
              <a:defRPr/>
            </a:lvl3pPr>
            <a:lvl4pPr marL="1600200" marR="0" indent="-114300" algn="l" rtl="0">
              <a:lnSpc>
                <a:spcPct val="90000"/>
              </a:lnSpc>
              <a:spcBef>
                <a:spcPts val="500"/>
              </a:spcBef>
              <a:spcAft>
                <a:spcPts val="0"/>
              </a:spcAft>
              <a:buClr>
                <a:schemeClr val="dk1"/>
              </a:buClr>
              <a:buFont typeface="Arial"/>
              <a:buChar char="•"/>
              <a:defRPr/>
            </a:lvl4pPr>
            <a:lvl5pPr marL="2057400" marR="0" indent="-114300" algn="l" rtl="0">
              <a:lnSpc>
                <a:spcPct val="90000"/>
              </a:lnSpc>
              <a:spcBef>
                <a:spcPts val="500"/>
              </a:spcBef>
              <a:spcAft>
                <a:spcPts val="0"/>
              </a:spcAft>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dirty="0"/>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dirty="0"/>
          </a:p>
        </p:txBody>
      </p:sp>
      <p:pic>
        <p:nvPicPr>
          <p:cNvPr id="5122" name="Picture 2" descr="C:\Users\Ordinateur\Desktop\Documents\CDC Triéves\logo2.jpg"/>
          <p:cNvPicPr>
            <a:picLocks noChangeAspect="1" noChangeArrowheads="1"/>
          </p:cNvPicPr>
          <p:nvPr userDrawn="1"/>
        </p:nvPicPr>
        <p:blipFill>
          <a:blip r:embed="rId6">
            <a:extLst>
              <a:ext uri="{28A0092B-C50C-407E-A947-70E740481C1C}">
                <a14:useLocalDpi xmlns="" xmlns:a14="http://schemas.microsoft.com/office/drawing/2010/main" val="0"/>
              </a:ext>
            </a:extLst>
          </a:blip>
          <a:srcRect/>
          <a:stretch>
            <a:fillRect/>
          </a:stretch>
        </p:blipFill>
        <p:spPr bwMode="auto">
          <a:xfrm>
            <a:off x="11005464" y="5589240"/>
            <a:ext cx="1007169" cy="1173919"/>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61" r:id="rId2"/>
    <p:sldLayoutId id="2147483662"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defRPr/>
            </a:lvl1pPr>
            <a:lvl2pPr marL="0" marR="0" indent="0" algn="l" rtl="0">
              <a:lnSpc>
                <a:spcPct val="90000"/>
              </a:lnSpc>
              <a:spcBef>
                <a:spcPts val="0"/>
              </a:spcBef>
              <a:spcAft>
                <a:spcPts val="0"/>
              </a:spcAft>
              <a:defRPr/>
            </a:lvl2pPr>
            <a:lvl3pPr marL="0" marR="0" indent="0" algn="l" rtl="0">
              <a:lnSpc>
                <a:spcPct val="90000"/>
              </a:lnSpc>
              <a:spcBef>
                <a:spcPts val="0"/>
              </a:spcBef>
              <a:spcAft>
                <a:spcPts val="0"/>
              </a:spcAft>
              <a:defRPr/>
            </a:lvl3pPr>
            <a:lvl4pPr marL="0" marR="0" indent="0" algn="l" rtl="0">
              <a:lnSpc>
                <a:spcPct val="90000"/>
              </a:lnSpc>
              <a:spcBef>
                <a:spcPts val="0"/>
              </a:spcBef>
              <a:spcAft>
                <a:spcPts val="0"/>
              </a:spcAft>
              <a:defRPr/>
            </a:lvl4pPr>
            <a:lvl5pPr marL="0" marR="0" indent="0" algn="l" rtl="0">
              <a:lnSpc>
                <a:spcPct val="90000"/>
              </a:lnSpc>
              <a:spcBef>
                <a:spcPts val="0"/>
              </a:spcBef>
              <a:spcAft>
                <a:spcPts val="0"/>
              </a:spcAft>
              <a:defRPr/>
            </a:lvl5pPr>
            <a:lvl6pPr marL="457200" marR="0" indent="0" algn="l" rtl="0">
              <a:lnSpc>
                <a:spcPct val="90000"/>
              </a:lnSpc>
              <a:spcBef>
                <a:spcPts val="0"/>
              </a:spcBef>
              <a:spcAft>
                <a:spcPts val="0"/>
              </a:spcAft>
              <a:defRPr/>
            </a:lvl6pPr>
            <a:lvl7pPr marL="914400" marR="0" indent="0" algn="l" rtl="0">
              <a:lnSpc>
                <a:spcPct val="90000"/>
              </a:lnSpc>
              <a:spcBef>
                <a:spcPts val="0"/>
              </a:spcBef>
              <a:spcAft>
                <a:spcPts val="0"/>
              </a:spcAft>
              <a:defRPr/>
            </a:lvl7pPr>
            <a:lvl8pPr marL="1371600" marR="0" indent="0" algn="l" rtl="0">
              <a:lnSpc>
                <a:spcPct val="90000"/>
              </a:lnSpc>
              <a:spcBef>
                <a:spcPts val="0"/>
              </a:spcBef>
              <a:spcAft>
                <a:spcPts val="0"/>
              </a:spcAft>
              <a:defRPr/>
            </a:lvl8pPr>
            <a:lvl9pPr marL="1828800" marR="0" indent="0" algn="l" rtl="0">
              <a:lnSpc>
                <a:spcPct val="90000"/>
              </a:lnSpc>
              <a:spcBef>
                <a:spcPts val="0"/>
              </a:spcBef>
              <a:spcAft>
                <a:spcPts val="0"/>
              </a:spcAft>
              <a:defRPr/>
            </a:lvl9pPr>
          </a:lstStyle>
          <a:p>
            <a:endParaRPr/>
          </a:p>
        </p:txBody>
      </p:sp>
      <p:sp>
        <p:nvSpPr>
          <p:cNvPr id="19" name="Shape 19"/>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indent="-50800" algn="l" rtl="0">
              <a:lnSpc>
                <a:spcPct val="90000"/>
              </a:lnSpc>
              <a:spcBef>
                <a:spcPts val="1000"/>
              </a:spcBef>
              <a:spcAft>
                <a:spcPts val="0"/>
              </a:spcAft>
              <a:buClr>
                <a:schemeClr val="dk1"/>
              </a:buClr>
              <a:buFont typeface="Arial"/>
              <a:buChar char="•"/>
              <a:defRPr/>
            </a:lvl1pPr>
            <a:lvl2pPr marL="685800" marR="0" indent="-76200" algn="l" rtl="0">
              <a:lnSpc>
                <a:spcPct val="90000"/>
              </a:lnSpc>
              <a:spcBef>
                <a:spcPts val="500"/>
              </a:spcBef>
              <a:spcAft>
                <a:spcPts val="0"/>
              </a:spcAft>
              <a:buClr>
                <a:schemeClr val="dk1"/>
              </a:buClr>
              <a:buFont typeface="Arial"/>
              <a:buChar char="•"/>
              <a:defRPr/>
            </a:lvl2pPr>
            <a:lvl3pPr marL="1143000" marR="0" indent="-101600" algn="l" rtl="0">
              <a:lnSpc>
                <a:spcPct val="90000"/>
              </a:lnSpc>
              <a:spcBef>
                <a:spcPts val="500"/>
              </a:spcBef>
              <a:spcAft>
                <a:spcPts val="0"/>
              </a:spcAft>
              <a:buClr>
                <a:schemeClr val="dk1"/>
              </a:buClr>
              <a:buFont typeface="Arial"/>
              <a:buChar char="•"/>
              <a:defRPr/>
            </a:lvl3pPr>
            <a:lvl4pPr marL="1600200" marR="0" indent="-114300" algn="l" rtl="0">
              <a:lnSpc>
                <a:spcPct val="90000"/>
              </a:lnSpc>
              <a:spcBef>
                <a:spcPts val="500"/>
              </a:spcBef>
              <a:spcAft>
                <a:spcPts val="0"/>
              </a:spcAft>
              <a:buClr>
                <a:schemeClr val="dk1"/>
              </a:buClr>
              <a:buFont typeface="Arial"/>
              <a:buChar char="•"/>
              <a:defRPr/>
            </a:lvl4pPr>
            <a:lvl5pPr marL="2057400" marR="0" indent="-114300" algn="l" rtl="0">
              <a:lnSpc>
                <a:spcPct val="90000"/>
              </a:lnSpc>
              <a:spcBef>
                <a:spcPts val="500"/>
              </a:spcBef>
              <a:spcAft>
                <a:spcPts val="0"/>
              </a:spcAft>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n.bonato@cdctrieves.fr" TargetMode="External"/><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subTitle" idx="1"/>
          </p:nvPr>
        </p:nvSpPr>
        <p:spPr>
          <a:xfrm>
            <a:off x="983432" y="1412776"/>
            <a:ext cx="9801300" cy="4176599"/>
          </a:xfrm>
          <a:prstGeom prst="rect">
            <a:avLst/>
          </a:prstGeom>
          <a:noFill/>
          <a:ln>
            <a:noFill/>
          </a:ln>
        </p:spPr>
        <p:txBody>
          <a:bodyPr lIns="91425" tIns="45700" rIns="91425" bIns="45700" anchor="t" anchorCtr="0">
            <a:noAutofit/>
          </a:bodyPr>
          <a:lstStyle/>
          <a:p>
            <a:r>
              <a:rPr lang="fr-FR" sz="3600" b="1" dirty="0"/>
              <a:t>Mettre en valeur et protéger les paysages : </a:t>
            </a:r>
            <a:endParaRPr lang="fr-FR" sz="3600" b="1" dirty="0" smtClean="0"/>
          </a:p>
          <a:p>
            <a:r>
              <a:rPr lang="fr-FR" sz="3600" b="1" dirty="0" smtClean="0"/>
              <a:t>le </a:t>
            </a:r>
            <a:r>
              <a:rPr lang="fr-FR" sz="3600" b="1" dirty="0"/>
              <a:t>plan </a:t>
            </a:r>
            <a:r>
              <a:rPr lang="fr-FR" sz="3600" b="1" dirty="0" smtClean="0"/>
              <a:t>de paysage </a:t>
            </a:r>
          </a:p>
          <a:p>
            <a:r>
              <a:rPr lang="fr-FR" sz="3600" b="1" dirty="0" smtClean="0"/>
              <a:t>de </a:t>
            </a:r>
            <a:r>
              <a:rPr lang="fr-FR" sz="3600" b="1" dirty="0"/>
              <a:t>la communauté de communes du Trièves (</a:t>
            </a:r>
            <a:r>
              <a:rPr lang="fr-FR" sz="3600" b="1" dirty="0" smtClean="0"/>
              <a:t>38)</a:t>
            </a:r>
            <a:endParaRPr sz="3600" b="0" i="0" u="none" strike="noStrike" cap="none" baseline="0" dirty="0">
              <a:solidFill>
                <a:schemeClr val="dk1"/>
              </a:solidFill>
              <a:latin typeface="Calibri"/>
              <a:ea typeface="Calibri"/>
              <a:cs typeface="Calibri"/>
              <a:sym typeface="Calibri"/>
            </a:endParaRPr>
          </a:p>
          <a:p>
            <a:pPr algn="l"/>
            <a:endParaRPr lang="fr-FR" sz="1800" dirty="0" smtClean="0"/>
          </a:p>
          <a:p>
            <a:pPr algn="l"/>
            <a:endParaRPr lang="fr-FR" sz="1800" dirty="0" smtClean="0"/>
          </a:p>
          <a:p>
            <a:pPr algn="l"/>
            <a:r>
              <a:rPr lang="fr-FR" sz="1800" dirty="0" smtClean="0"/>
              <a:t>Daniel </a:t>
            </a:r>
            <a:r>
              <a:rPr lang="fr-FR" sz="1800" dirty="0" err="1"/>
              <a:t>Niot</a:t>
            </a:r>
            <a:r>
              <a:rPr lang="fr-FR" sz="1800" dirty="0"/>
              <a:t>, vice-président aménagement du </a:t>
            </a:r>
            <a:r>
              <a:rPr lang="fr-FR" sz="1800" dirty="0" smtClean="0"/>
              <a:t>territoire</a:t>
            </a:r>
          </a:p>
          <a:p>
            <a:pPr algn="l"/>
            <a:endParaRPr lang="fr-FR" sz="1800" dirty="0"/>
          </a:p>
          <a:p>
            <a:pPr algn="l"/>
            <a:r>
              <a:rPr lang="fr-FR" sz="1800" dirty="0"/>
              <a:t>Nathalie </a:t>
            </a:r>
            <a:r>
              <a:rPr lang="fr-FR" sz="1800" dirty="0" err="1"/>
              <a:t>Bonato</a:t>
            </a:r>
            <a:r>
              <a:rPr lang="fr-FR" sz="1800" dirty="0"/>
              <a:t>, chargée de mission urbanisme </a:t>
            </a:r>
            <a:r>
              <a:rPr lang="fr-FR" sz="1800" dirty="0" smtClean="0"/>
              <a:t>habitat et paysage</a:t>
            </a:r>
            <a:endParaRPr lang="en-US" sz="18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1800" dirty="0" smtClean="0">
              <a:solidFill>
                <a:schemeClr val="dk1"/>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5400" y="3403721"/>
            <a:ext cx="11538933" cy="32161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3392" y="185504"/>
            <a:ext cx="11610941" cy="32434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6876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7368" y="2348880"/>
            <a:ext cx="11377264" cy="3908762"/>
          </a:xfrm>
          <a:prstGeom prst="rect">
            <a:avLst/>
          </a:prstGeom>
          <a:noFill/>
        </p:spPr>
        <p:txBody>
          <a:bodyPr wrap="square" rtlCol="0">
            <a:spAutoFit/>
          </a:bodyPr>
          <a:lstStyle/>
          <a:p>
            <a:pPr algn="ctr"/>
            <a:r>
              <a:rPr lang="fr-FR" sz="2000" dirty="0" smtClean="0">
                <a:latin typeface="Calibri" panose="020F0502020204030204" pitchFamily="34" charset="0"/>
              </a:rPr>
              <a:t>Validation par le conseil communautaire et la commission aménagement du Plan d’actions 2015-2020</a:t>
            </a:r>
          </a:p>
          <a:p>
            <a:endParaRPr lang="fr-FR" sz="2000" dirty="0">
              <a:latin typeface="Calibri" panose="020F0502020204030204" pitchFamily="34" charset="0"/>
            </a:endParaRPr>
          </a:p>
          <a:p>
            <a:pPr marL="342900" indent="-342900">
              <a:buFont typeface="Arial" panose="020B0604020202020204" pitchFamily="34" charset="0"/>
              <a:buChar char="•"/>
            </a:pPr>
            <a:r>
              <a:rPr lang="fr-FR" sz="2000" dirty="0" smtClean="0">
                <a:latin typeface="Calibri" panose="020F0502020204030204" pitchFamily="34" charset="0"/>
              </a:rPr>
              <a:t>Des </a:t>
            </a:r>
            <a:r>
              <a:rPr lang="fr-FR" sz="2000" dirty="0">
                <a:latin typeface="Calibri" panose="020F0502020204030204" pitchFamily="34" charset="0"/>
              </a:rPr>
              <a:t>actions </a:t>
            </a:r>
            <a:r>
              <a:rPr lang="fr-FR" sz="2000" dirty="0" smtClean="0">
                <a:latin typeface="Calibri" panose="020F0502020204030204" pitchFamily="34" charset="0"/>
              </a:rPr>
              <a:t>stratégiques et transversales</a:t>
            </a:r>
          </a:p>
          <a:p>
            <a:pPr marL="342900" indent="-342900">
              <a:buFont typeface="Arial" panose="020B0604020202020204" pitchFamily="34" charset="0"/>
              <a:buChar char="•"/>
            </a:pPr>
            <a:r>
              <a:rPr lang="fr-FR" sz="2000" dirty="0" smtClean="0">
                <a:latin typeface="Calibri" panose="020F0502020204030204" pitchFamily="34" charset="0"/>
              </a:rPr>
              <a:t>Des projets opérationnels de mise en valeur</a:t>
            </a:r>
          </a:p>
          <a:p>
            <a:pPr marL="342900" indent="-342900">
              <a:buFont typeface="Arial" panose="020B0604020202020204" pitchFamily="34" charset="0"/>
              <a:buChar char="•"/>
            </a:pPr>
            <a:r>
              <a:rPr lang="fr-FR" sz="2000" dirty="0" smtClean="0">
                <a:latin typeface="Calibri" panose="020F0502020204030204" pitchFamily="34" charset="0"/>
              </a:rPr>
              <a:t>Des actions d’animation et de sensibilisation</a:t>
            </a:r>
          </a:p>
          <a:p>
            <a:pPr marL="342900" indent="-342900">
              <a:buFont typeface="Arial" panose="020B0604020202020204" pitchFamily="34" charset="0"/>
              <a:buChar char="•"/>
            </a:pPr>
            <a:r>
              <a:rPr lang="fr-FR" sz="2000" dirty="0" smtClean="0">
                <a:latin typeface="Calibri" panose="020F0502020204030204" pitchFamily="34" charset="0"/>
              </a:rPr>
              <a:t>Des projets complémentaires en fonction des opportunités</a:t>
            </a:r>
          </a:p>
          <a:p>
            <a:pPr marL="342900" indent="-342900">
              <a:buFont typeface="Arial" panose="020B0604020202020204" pitchFamily="34" charset="0"/>
              <a:buChar char="•"/>
            </a:pPr>
            <a:r>
              <a:rPr lang="fr-FR" sz="2000" dirty="0" smtClean="0">
                <a:latin typeface="Calibri" panose="020F0502020204030204" pitchFamily="34" charset="0"/>
              </a:rPr>
              <a:t>Des </a:t>
            </a:r>
            <a:r>
              <a:rPr lang="fr-FR" sz="2000" dirty="0">
                <a:latin typeface="Calibri" panose="020F0502020204030204" pitchFamily="34" charset="0"/>
              </a:rPr>
              <a:t>actions avec des </a:t>
            </a:r>
            <a:r>
              <a:rPr lang="fr-FR" sz="2000" dirty="0" smtClean="0">
                <a:latin typeface="Calibri" panose="020F0502020204030204" pitchFamily="34" charset="0"/>
              </a:rPr>
              <a:t>maitrises d’ouvrages différentes</a:t>
            </a:r>
          </a:p>
          <a:p>
            <a:pPr marL="342900" indent="-342900">
              <a:buFont typeface="Arial" panose="020B0604020202020204" pitchFamily="34" charset="0"/>
              <a:buChar char="•"/>
            </a:pPr>
            <a:endParaRPr lang="fr-FR" sz="2000" dirty="0">
              <a:latin typeface="Calibri" panose="020F0502020204030204" pitchFamily="34" charset="0"/>
            </a:endParaRPr>
          </a:p>
          <a:p>
            <a:pPr marL="342900" indent="-342900">
              <a:buFont typeface="Arial" panose="020B0604020202020204" pitchFamily="34" charset="0"/>
              <a:buChar char="•"/>
            </a:pPr>
            <a:r>
              <a:rPr lang="fr-FR" sz="2000" dirty="0" smtClean="0">
                <a:latin typeface="Calibri" panose="020F0502020204030204" pitchFamily="34" charset="0"/>
              </a:rPr>
              <a:t>Une animation interne : 30 % </a:t>
            </a:r>
            <a:r>
              <a:rPr lang="fr-FR" sz="2000" dirty="0" err="1" smtClean="0">
                <a:latin typeface="Calibri" panose="020F0502020204030204" pitchFamily="34" charset="0"/>
              </a:rPr>
              <a:t>etp</a:t>
            </a:r>
            <a:endParaRPr lang="fr-FR" sz="2000" dirty="0" smtClean="0">
              <a:latin typeface="Calibri" panose="020F0502020204030204" pitchFamily="34" charset="0"/>
            </a:endParaRPr>
          </a:p>
          <a:p>
            <a:pPr marL="342900" indent="-342900">
              <a:buFont typeface="Arial" panose="020B0604020202020204" pitchFamily="34" charset="0"/>
              <a:buChar char="•"/>
            </a:pPr>
            <a:r>
              <a:rPr lang="fr-FR" sz="2000" dirty="0" smtClean="0">
                <a:latin typeface="Calibri" panose="020F0502020204030204" pitchFamily="34" charset="0"/>
              </a:rPr>
              <a:t>Un suivi de la mise en œuvre piloté par la commission aménagement « paysage »</a:t>
            </a:r>
          </a:p>
          <a:p>
            <a:pPr marL="342900" indent="-342900">
              <a:buFont typeface="Arial" panose="020B0604020202020204" pitchFamily="34" charset="0"/>
              <a:buChar char="•"/>
            </a:pPr>
            <a:r>
              <a:rPr lang="fr-FR" sz="2000" dirty="0" smtClean="0">
                <a:latin typeface="Calibri" panose="020F0502020204030204" pitchFamily="34" charset="0"/>
              </a:rPr>
              <a:t>Accompagnement du CAUE, une Paysagiste conseils, le PNRV</a:t>
            </a:r>
            <a:endParaRPr lang="fr-FR" sz="2000" dirty="0">
              <a:latin typeface="Calibri" panose="020F0502020204030204" pitchFamily="34" charset="0"/>
            </a:endParaRPr>
          </a:p>
          <a:p>
            <a:endParaRPr lang="fr-FR" dirty="0">
              <a:latin typeface="Calibri" panose="020F0502020204030204" pitchFamily="34" charset="0"/>
            </a:endParaRPr>
          </a:p>
          <a:p>
            <a:endParaRPr lang="fr-FR" dirty="0">
              <a:latin typeface="Calibri" panose="020F0502020204030204" pitchFamily="34" charset="0"/>
            </a:endParaRPr>
          </a:p>
        </p:txBody>
      </p:sp>
      <p:sp>
        <p:nvSpPr>
          <p:cNvPr id="4" name="Shape 112"/>
          <p:cNvSpPr txBox="1">
            <a:spLocks/>
          </p:cNvSpPr>
          <p:nvPr/>
        </p:nvSpPr>
        <p:spPr>
          <a:xfrm>
            <a:off x="550494" y="1447325"/>
            <a:ext cx="11244300" cy="75753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50800" algn="l" rtl="0">
              <a:lnSpc>
                <a:spcPct val="90000"/>
              </a:lnSpc>
              <a:spcBef>
                <a:spcPts val="10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685800" marR="0" indent="-762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1016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143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143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143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143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143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14300" algn="l" rtl="0">
              <a:lnSpc>
                <a:spcPct val="90000"/>
              </a:lnSpc>
              <a:spcBef>
                <a:spcPts val="5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indent="0" algn="ctr">
              <a:spcBef>
                <a:spcPts val="0"/>
              </a:spcBef>
              <a:buSzPct val="25000"/>
              <a:buFont typeface="Arial"/>
              <a:buNone/>
            </a:pPr>
            <a:r>
              <a:rPr lang="fr-FR" sz="3200" b="1" dirty="0" smtClean="0">
                <a:solidFill>
                  <a:schemeClr val="dk1"/>
                </a:solidFill>
                <a:latin typeface="Calibri"/>
                <a:ea typeface="Calibri"/>
                <a:cs typeface="Calibri"/>
                <a:sym typeface="Calibri"/>
              </a:rPr>
              <a:t>Résultats</a:t>
            </a:r>
            <a:endParaRPr lang="fr-FR" sz="1800"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84108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subTitle" idx="1"/>
          </p:nvPr>
        </p:nvSpPr>
        <p:spPr>
          <a:xfrm>
            <a:off x="604837" y="1763711"/>
            <a:ext cx="11244300" cy="45338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Calibri"/>
                <a:ea typeface="Calibri"/>
                <a:cs typeface="Calibri"/>
                <a:sym typeface="Calibri"/>
              </a:rPr>
              <a:t>Les </a:t>
            </a:r>
            <a:r>
              <a:rPr lang="en-US" sz="3200" b="1" i="0" u="none" strike="noStrike" cap="none" baseline="0" dirty="0" err="1">
                <a:solidFill>
                  <a:schemeClr val="dk1"/>
                </a:solidFill>
                <a:latin typeface="Calibri"/>
                <a:ea typeface="Calibri"/>
                <a:cs typeface="Calibri"/>
                <a:sym typeface="Calibri"/>
              </a:rPr>
              <a:t>éléments</a:t>
            </a:r>
            <a:r>
              <a:rPr lang="en-US" sz="3200" b="1" i="0" u="none" strike="noStrike" cap="none" baseline="0" dirty="0">
                <a:solidFill>
                  <a:schemeClr val="dk1"/>
                </a:solidFill>
                <a:latin typeface="Calibri"/>
                <a:ea typeface="Calibri"/>
                <a:cs typeface="Calibri"/>
                <a:sym typeface="Calibri"/>
              </a:rPr>
              <a:t> </a:t>
            </a:r>
            <a:r>
              <a:rPr lang="en-US" sz="3200" b="1" i="0" u="none" strike="noStrike" cap="none" baseline="0" dirty="0" err="1">
                <a:solidFill>
                  <a:schemeClr val="dk1"/>
                </a:solidFill>
                <a:latin typeface="Calibri"/>
                <a:ea typeface="Calibri"/>
                <a:cs typeface="Calibri"/>
                <a:sym typeface="Calibri"/>
              </a:rPr>
              <a:t>chiffrés</a:t>
            </a:r>
            <a:r>
              <a:rPr lang="en-US" sz="3200" b="1" i="0" u="none" strike="noStrike" cap="none" baseline="0" dirty="0">
                <a:solidFill>
                  <a:schemeClr val="dk1"/>
                </a:solidFill>
                <a:latin typeface="Calibri"/>
                <a:ea typeface="Calibri"/>
                <a:cs typeface="Calibri"/>
                <a:sym typeface="Calibri"/>
              </a:rPr>
              <a:t> du </a:t>
            </a:r>
            <a:r>
              <a:rPr lang="en-US" sz="3200" b="1" i="0" u="none" strike="noStrike" cap="none" baseline="0" dirty="0" err="1" smtClean="0">
                <a:solidFill>
                  <a:schemeClr val="dk1"/>
                </a:solidFill>
                <a:latin typeface="Calibri"/>
                <a:ea typeface="Calibri"/>
                <a:cs typeface="Calibri"/>
                <a:sym typeface="Calibri"/>
              </a:rPr>
              <a:t>projet</a:t>
            </a:r>
            <a:endParaRPr lang="en-US" sz="3200" b="1" i="0" u="none" strike="noStrike" cap="none" baseline="0"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25000"/>
              <a:buFont typeface="Arial"/>
              <a:buNone/>
            </a:pPr>
            <a:endParaRPr lang="en-US" sz="3200" b="1" i="0" u="none" strike="noStrike" cap="none" baseline="0" dirty="0">
              <a:solidFill>
                <a:schemeClr val="dk1"/>
              </a:solidFill>
              <a:latin typeface="Calibri"/>
              <a:ea typeface="Calibri"/>
              <a:cs typeface="Calibri"/>
              <a:sym typeface="Calibri"/>
            </a:endParaRPr>
          </a:p>
          <a:p>
            <a:pPr lvl="0" algn="l">
              <a:buSzPct val="100000"/>
            </a:pPr>
            <a:r>
              <a:rPr lang="en-US" sz="1800" b="1" dirty="0" smtClean="0">
                <a:solidFill>
                  <a:schemeClr val="dk1"/>
                </a:solidFill>
                <a:latin typeface="Calibri"/>
                <a:ea typeface="Calibri"/>
                <a:cs typeface="Calibri"/>
                <a:sym typeface="Calibri"/>
              </a:rPr>
              <a:t>Du </a:t>
            </a:r>
            <a:r>
              <a:rPr lang="fr-FR" sz="1800" b="1" dirty="0" smtClean="0">
                <a:solidFill>
                  <a:schemeClr val="dk1"/>
                </a:solidFill>
                <a:latin typeface="Calibri"/>
                <a:ea typeface="Calibri"/>
                <a:cs typeface="Calibri"/>
                <a:sym typeface="Calibri"/>
              </a:rPr>
              <a:t>diagnostic au plan d’actions </a:t>
            </a:r>
            <a:r>
              <a:rPr lang="fr-FR" sz="1800" dirty="0" smtClean="0">
                <a:solidFill>
                  <a:schemeClr val="dk1"/>
                </a:solidFill>
                <a:latin typeface="Calibri"/>
                <a:ea typeface="Calibri"/>
                <a:cs typeface="Calibri"/>
                <a:sym typeface="Calibri"/>
              </a:rPr>
              <a:t>: </a:t>
            </a:r>
            <a:r>
              <a:rPr lang="fr-FR" sz="1800" b="0" i="0" u="none" strike="noStrike" cap="none" baseline="0" dirty="0" smtClean="0">
                <a:solidFill>
                  <a:schemeClr val="dk1"/>
                </a:solidFill>
                <a:latin typeface="Calibri"/>
                <a:ea typeface="Calibri"/>
                <a:cs typeface="Calibri"/>
                <a:sym typeface="Calibri"/>
              </a:rPr>
              <a:t>Bureau d’étude (</a:t>
            </a:r>
            <a:r>
              <a:rPr lang="fr-FR" sz="1800" dirty="0" smtClean="0">
                <a:solidFill>
                  <a:schemeClr val="dk1"/>
                </a:solidFill>
                <a:latin typeface="Calibri"/>
                <a:ea typeface="Calibri"/>
                <a:cs typeface="Calibri"/>
                <a:sym typeface="Calibri"/>
              </a:rPr>
              <a:t> Bertrand Rétif et Agnès </a:t>
            </a:r>
            <a:r>
              <a:rPr lang="fr-FR" sz="1800" dirty="0" err="1" smtClean="0">
                <a:solidFill>
                  <a:schemeClr val="dk1"/>
                </a:solidFill>
                <a:latin typeface="Calibri"/>
                <a:ea typeface="Calibri"/>
                <a:cs typeface="Calibri"/>
                <a:sym typeface="Calibri"/>
              </a:rPr>
              <a:t>Daburon</a:t>
            </a:r>
            <a:r>
              <a:rPr lang="fr-FR" sz="1800" dirty="0" smtClean="0">
                <a:solidFill>
                  <a:schemeClr val="dk1"/>
                </a:solidFill>
                <a:latin typeface="Calibri"/>
                <a:ea typeface="Calibri"/>
                <a:cs typeface="Calibri"/>
                <a:sym typeface="Calibri"/>
              </a:rPr>
              <a:t>)</a:t>
            </a:r>
          </a:p>
          <a:p>
            <a:pPr marL="0" marR="0" lvl="0" indent="0" rtl="0">
              <a:lnSpc>
                <a:spcPct val="90000"/>
              </a:lnSpc>
              <a:spcBef>
                <a:spcPts val="1000"/>
              </a:spcBef>
              <a:spcAft>
                <a:spcPts val="0"/>
              </a:spcAft>
              <a:buClr>
                <a:schemeClr val="dk1"/>
              </a:buClr>
              <a:buSzPct val="100000"/>
            </a:pPr>
            <a:r>
              <a:rPr lang="fr-FR" sz="1800" dirty="0" smtClean="0">
                <a:solidFill>
                  <a:schemeClr val="dk1"/>
                </a:solidFill>
                <a:latin typeface="Calibri"/>
                <a:ea typeface="Calibri"/>
                <a:cs typeface="Calibri"/>
                <a:sym typeface="Calibri"/>
              </a:rPr>
              <a:t>32 400 € TTC</a:t>
            </a:r>
          </a:p>
          <a:p>
            <a:pPr marL="0" marR="0" lvl="0" indent="0" algn="l" rtl="0">
              <a:lnSpc>
                <a:spcPct val="90000"/>
              </a:lnSpc>
              <a:spcBef>
                <a:spcPts val="1000"/>
              </a:spcBef>
              <a:spcAft>
                <a:spcPts val="0"/>
              </a:spcAft>
              <a:buClr>
                <a:schemeClr val="dk1"/>
              </a:buClr>
              <a:buSzPct val="100000"/>
            </a:pPr>
            <a:r>
              <a:rPr lang="fr-FR" sz="1800" dirty="0" smtClean="0">
                <a:solidFill>
                  <a:schemeClr val="dk1"/>
                </a:solidFill>
                <a:latin typeface="Calibri"/>
                <a:ea typeface="Calibri"/>
                <a:cs typeface="Calibri"/>
                <a:sym typeface="Calibri"/>
              </a:rPr>
              <a:t>Financement : Ministère de l’écologie via l’Appel à projet, l’Europe (programme Leader) et le département de l’Isère</a:t>
            </a:r>
          </a:p>
          <a:p>
            <a:pPr marL="0" marR="0" lvl="0" indent="0" algn="l" rtl="0">
              <a:lnSpc>
                <a:spcPct val="90000"/>
              </a:lnSpc>
              <a:spcBef>
                <a:spcPts val="1000"/>
              </a:spcBef>
              <a:spcAft>
                <a:spcPts val="0"/>
              </a:spcAft>
              <a:buClr>
                <a:schemeClr val="dk1"/>
              </a:buClr>
              <a:buSzPct val="100000"/>
            </a:pPr>
            <a:endParaRPr lang="fr-FR" sz="1800" dirty="0" smtClean="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pPr>
            <a:r>
              <a:rPr lang="fr-FR" sz="1800" b="1" dirty="0" smtClean="0">
                <a:solidFill>
                  <a:schemeClr val="dk1"/>
                </a:solidFill>
                <a:latin typeface="Calibri"/>
                <a:ea typeface="Calibri"/>
                <a:cs typeface="Calibri"/>
                <a:sym typeface="Calibri"/>
              </a:rPr>
              <a:t>Mise en œuvre du plan sur 5 ans</a:t>
            </a:r>
          </a:p>
          <a:p>
            <a:pPr lvl="0" algn="l">
              <a:buSzPct val="100000"/>
            </a:pPr>
            <a:r>
              <a:rPr lang="fr-FR" sz="1800" dirty="0" smtClean="0">
                <a:solidFill>
                  <a:schemeClr val="dk1"/>
                </a:solidFill>
                <a:latin typeface="Calibri"/>
                <a:ea typeface="Calibri"/>
                <a:cs typeface="Calibri"/>
                <a:sym typeface="Calibri"/>
              </a:rPr>
              <a:t>40 500 € pour les couts interne et les prestataires externes (CAUE, Paysagiste Conseils)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subTitle" idx="1"/>
          </p:nvPr>
        </p:nvSpPr>
        <p:spPr>
          <a:xfrm>
            <a:off x="604837" y="1763710"/>
            <a:ext cx="11244300" cy="368151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fr-FR" sz="3200" b="1" i="0" u="none" strike="noStrike" cap="none" baseline="0" dirty="0" smtClean="0">
                <a:solidFill>
                  <a:schemeClr val="dk1"/>
                </a:solidFill>
                <a:latin typeface="Calibri"/>
                <a:ea typeface="Calibri"/>
                <a:cs typeface="Calibri"/>
                <a:sym typeface="Calibri"/>
              </a:rPr>
              <a:t>Effets du projet </a:t>
            </a:r>
            <a:r>
              <a:rPr lang="fr-FR" sz="3200" b="1" dirty="0" smtClean="0">
                <a:solidFill>
                  <a:schemeClr val="dk1"/>
                </a:solidFill>
                <a:latin typeface="Calibri"/>
                <a:ea typeface="Calibri"/>
                <a:cs typeface="Calibri"/>
                <a:sym typeface="Calibri"/>
              </a:rPr>
              <a:t>en matière de </a:t>
            </a:r>
            <a:r>
              <a:rPr lang="fr-FR" sz="3200" b="1" i="0" u="none" strike="noStrike" cap="none" baseline="0" dirty="0" smtClean="0">
                <a:solidFill>
                  <a:schemeClr val="dk1"/>
                </a:solidFill>
                <a:latin typeface="Calibri"/>
                <a:ea typeface="Calibri"/>
                <a:cs typeface="Calibri"/>
                <a:sym typeface="Calibri"/>
              </a:rPr>
              <a:t>développement local pour le territoire</a:t>
            </a:r>
          </a:p>
          <a:p>
            <a:pPr marL="285750" marR="0" lvl="0" indent="-285750" algn="l" rtl="0">
              <a:lnSpc>
                <a:spcPct val="90000"/>
              </a:lnSpc>
              <a:spcBef>
                <a:spcPts val="1000"/>
              </a:spcBef>
              <a:spcAft>
                <a:spcPts val="0"/>
              </a:spcAft>
              <a:buClr>
                <a:schemeClr val="dk1"/>
              </a:buClr>
              <a:buSzPct val="25000"/>
              <a:buFontTx/>
              <a:buChar char="-"/>
            </a:pPr>
            <a:endParaRPr lang="fr-FR" sz="1800" b="0" i="0" u="none" strike="noStrike" cap="none" baseline="0" dirty="0" smtClean="0">
              <a:solidFill>
                <a:schemeClr val="dk1"/>
              </a:solidFill>
              <a:latin typeface="Calibri"/>
              <a:ea typeface="Calibri"/>
              <a:cs typeface="Calibri"/>
              <a:sym typeface="Calibri"/>
            </a:endParaRPr>
          </a:p>
          <a:p>
            <a:pPr marL="285750" marR="0" lvl="0" indent="-285750" algn="l" rtl="0">
              <a:lnSpc>
                <a:spcPct val="90000"/>
              </a:lnSpc>
              <a:spcBef>
                <a:spcPts val="1000"/>
              </a:spcBef>
              <a:spcAft>
                <a:spcPts val="1200"/>
              </a:spcAft>
              <a:buClr>
                <a:schemeClr val="dk1"/>
              </a:buClr>
              <a:buSzPct val="25000"/>
              <a:buFontTx/>
              <a:buChar char="-"/>
            </a:pPr>
            <a:r>
              <a:rPr lang="fr-FR" sz="1800" b="0" i="0" u="none" strike="noStrike" cap="none" baseline="0" dirty="0" smtClean="0">
                <a:solidFill>
                  <a:schemeClr val="dk1"/>
                </a:solidFill>
                <a:latin typeface="Calibri"/>
                <a:ea typeface="Calibri"/>
                <a:cs typeface="Calibri"/>
                <a:sym typeface="Calibri"/>
              </a:rPr>
              <a:t>Prise</a:t>
            </a:r>
            <a:r>
              <a:rPr lang="fr-FR" sz="1800" b="0" i="0" u="none" strike="noStrike" cap="none" dirty="0" smtClean="0">
                <a:solidFill>
                  <a:schemeClr val="dk1"/>
                </a:solidFill>
                <a:latin typeface="Calibri"/>
                <a:ea typeface="Calibri"/>
                <a:cs typeface="Calibri"/>
                <a:sym typeface="Calibri"/>
              </a:rPr>
              <a:t> de conscience des élus du territoire afin que le paysage soit pris en compte dans l’ensemble de leur</a:t>
            </a:r>
            <a:r>
              <a:rPr lang="fr-FR" sz="1800" dirty="0" smtClean="0">
                <a:solidFill>
                  <a:schemeClr val="dk1"/>
                </a:solidFill>
                <a:latin typeface="Calibri"/>
                <a:ea typeface="Calibri"/>
                <a:cs typeface="Calibri"/>
                <a:sym typeface="Calibri"/>
              </a:rPr>
              <a:t>s projets et documents d’urbanisme  : Préparation d’un tronc commun pour les futurs PADD </a:t>
            </a:r>
          </a:p>
          <a:p>
            <a:pPr marL="285750" marR="0" lvl="0" indent="-285750" algn="l" rtl="0">
              <a:lnSpc>
                <a:spcPct val="90000"/>
              </a:lnSpc>
              <a:spcBef>
                <a:spcPts val="1000"/>
              </a:spcBef>
              <a:spcAft>
                <a:spcPts val="1200"/>
              </a:spcAft>
              <a:buClr>
                <a:schemeClr val="dk1"/>
              </a:buClr>
              <a:buSzPct val="25000"/>
              <a:buFontTx/>
              <a:buChar char="-"/>
            </a:pPr>
            <a:r>
              <a:rPr lang="fr-FR" sz="1800" dirty="0" smtClean="0">
                <a:solidFill>
                  <a:schemeClr val="dk1"/>
                </a:solidFill>
                <a:latin typeface="Calibri"/>
                <a:ea typeface="Calibri"/>
                <a:cs typeface="Calibri"/>
                <a:sym typeface="Calibri"/>
              </a:rPr>
              <a:t>Formation continue des élus dans le cadre la commission aménagement (28 communes représentées)</a:t>
            </a:r>
          </a:p>
          <a:p>
            <a:pPr marL="285750" marR="0" lvl="0" indent="-285750" algn="l" rtl="0">
              <a:lnSpc>
                <a:spcPct val="90000"/>
              </a:lnSpc>
              <a:spcBef>
                <a:spcPts val="1000"/>
              </a:spcBef>
              <a:spcAft>
                <a:spcPts val="1200"/>
              </a:spcAft>
              <a:buClr>
                <a:schemeClr val="dk1"/>
              </a:buClr>
              <a:buSzPct val="25000"/>
              <a:buFontTx/>
              <a:buChar char="-"/>
            </a:pPr>
            <a:r>
              <a:rPr lang="fr-FR" sz="1800" dirty="0" smtClean="0">
                <a:solidFill>
                  <a:schemeClr val="dk1"/>
                </a:solidFill>
                <a:latin typeface="Calibri"/>
                <a:ea typeface="Calibri"/>
                <a:cs typeface="Calibri"/>
                <a:sym typeface="Calibri"/>
              </a:rPr>
              <a:t>Transversalité avec l’ensemble des services de  la Communauté de communes du Trièves : Déchet, tourisme,  charte forestière, Economie, TEPCV, Environnement…</a:t>
            </a:r>
          </a:p>
          <a:p>
            <a:pPr marL="285750" marR="0" lvl="0" indent="-285750" algn="l" rtl="0">
              <a:lnSpc>
                <a:spcPct val="90000"/>
              </a:lnSpc>
              <a:spcBef>
                <a:spcPts val="1000"/>
              </a:spcBef>
              <a:spcAft>
                <a:spcPts val="0"/>
              </a:spcAft>
              <a:buClr>
                <a:schemeClr val="dk1"/>
              </a:buClr>
              <a:buSzPct val="25000"/>
              <a:buFontTx/>
              <a:buChar char="-"/>
            </a:pPr>
            <a:endParaRPr lang="fr-FR" sz="1800" dirty="0" smtClean="0">
              <a:solidFill>
                <a:schemeClr val="dk1"/>
              </a:solidFill>
              <a:latin typeface="Calibri"/>
              <a:ea typeface="Calibri"/>
              <a:cs typeface="Calibri"/>
              <a:sym typeface="Calibri"/>
            </a:endParaRPr>
          </a:p>
          <a:p>
            <a:pPr marL="285750" marR="0" lvl="0" indent="-285750" algn="l" rtl="0">
              <a:lnSpc>
                <a:spcPct val="90000"/>
              </a:lnSpc>
              <a:spcBef>
                <a:spcPts val="1000"/>
              </a:spcBef>
              <a:spcAft>
                <a:spcPts val="0"/>
              </a:spcAft>
              <a:buClr>
                <a:schemeClr val="dk1"/>
              </a:buClr>
              <a:buSzPct val="25000"/>
              <a:buFontTx/>
              <a:buChar char="-"/>
            </a:pPr>
            <a:endParaRPr lang="fr-FR" sz="1800" b="0" i="0" u="none" strike="noStrike" cap="none" baseline="0" dirty="0" smtClean="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Font typeface="Arial"/>
              <a:buNone/>
            </a:pPr>
            <a:endParaRPr lang="fr-FR" sz="28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subTitle" idx="1"/>
          </p:nvPr>
        </p:nvSpPr>
        <p:spPr>
          <a:xfrm>
            <a:off x="623392" y="1268760"/>
            <a:ext cx="11244300" cy="244827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1" i="0" u="none" strike="noStrike" cap="none" baseline="0" dirty="0" err="1">
                <a:solidFill>
                  <a:schemeClr val="dk1"/>
                </a:solidFill>
                <a:latin typeface="Calibri"/>
                <a:ea typeface="Calibri"/>
                <a:cs typeface="Calibri"/>
                <a:sym typeface="Calibri"/>
              </a:rPr>
              <a:t>Coordonnées</a:t>
            </a:r>
            <a:r>
              <a:rPr lang="en-US" sz="3200" b="1" i="0" u="none" strike="noStrike" cap="none" baseline="0" dirty="0">
                <a:solidFill>
                  <a:schemeClr val="dk1"/>
                </a:solidFill>
                <a:latin typeface="Calibri"/>
                <a:ea typeface="Calibri"/>
                <a:cs typeface="Calibri"/>
                <a:sym typeface="Calibri"/>
              </a:rPr>
              <a:t> des </a:t>
            </a:r>
            <a:r>
              <a:rPr lang="en-US" sz="3200" b="1" i="0" u="none" strike="noStrike" cap="none" baseline="0" dirty="0" err="1">
                <a:solidFill>
                  <a:schemeClr val="dk1"/>
                </a:solidFill>
                <a:latin typeface="Calibri"/>
                <a:ea typeface="Calibri"/>
                <a:cs typeface="Calibri"/>
                <a:sym typeface="Calibri"/>
              </a:rPr>
              <a:t>porteurs</a:t>
            </a:r>
            <a:r>
              <a:rPr lang="en-US" sz="3200" b="1" i="0" u="none" strike="noStrike" cap="none" baseline="0" dirty="0">
                <a:solidFill>
                  <a:schemeClr val="dk1"/>
                </a:solidFill>
                <a:latin typeface="Calibri"/>
                <a:ea typeface="Calibri"/>
                <a:cs typeface="Calibri"/>
                <a:sym typeface="Calibri"/>
              </a:rPr>
              <a:t> de </a:t>
            </a:r>
            <a:r>
              <a:rPr lang="en-US" sz="3200" b="1" i="0" u="none" strike="noStrike" cap="none" baseline="0" dirty="0" err="1">
                <a:solidFill>
                  <a:schemeClr val="dk1"/>
                </a:solidFill>
                <a:latin typeface="Calibri"/>
                <a:ea typeface="Calibri"/>
                <a:cs typeface="Calibri"/>
                <a:sym typeface="Calibri"/>
              </a:rPr>
              <a:t>projet</a:t>
            </a:r>
            <a:r>
              <a:rPr lang="en-US" sz="3200" b="1" i="0" u="none" strike="noStrike" cap="none" baseline="0" dirty="0">
                <a:solidFill>
                  <a:schemeClr val="dk1"/>
                </a:solidFill>
                <a:latin typeface="Calibri"/>
                <a:ea typeface="Calibri"/>
                <a:cs typeface="Calibri"/>
                <a:sym typeface="Calibri"/>
              </a:rPr>
              <a:t> </a:t>
            </a:r>
            <a:r>
              <a:rPr lang="en-US" sz="1400" b="0" i="0" u="none" strike="noStrike" cap="none" baseline="0" dirty="0">
                <a:solidFill>
                  <a:schemeClr val="dk1"/>
                </a:solidFill>
                <a:latin typeface="Calibri"/>
                <a:ea typeface="Calibri"/>
                <a:cs typeface="Calibri"/>
                <a:sym typeface="Calibri"/>
              </a:rPr>
              <a:t>(pour </a:t>
            </a:r>
            <a:r>
              <a:rPr lang="en-US" sz="1400" b="0" i="0" u="none" strike="noStrike" cap="none" baseline="0" dirty="0" err="1">
                <a:solidFill>
                  <a:schemeClr val="dk1"/>
                </a:solidFill>
                <a:latin typeface="Calibri"/>
                <a:ea typeface="Calibri"/>
                <a:cs typeface="Calibri"/>
                <a:sym typeface="Calibri"/>
              </a:rPr>
              <a:t>aller</a:t>
            </a:r>
            <a:r>
              <a:rPr lang="en-US" sz="1400" b="0" i="0" u="none" strike="noStrike" cap="none" baseline="0" dirty="0">
                <a:solidFill>
                  <a:schemeClr val="dk1"/>
                </a:solidFill>
                <a:latin typeface="Calibri"/>
                <a:ea typeface="Calibri"/>
                <a:cs typeface="Calibri"/>
                <a:sym typeface="Calibri"/>
              </a:rPr>
              <a:t> plus loin)</a:t>
            </a:r>
          </a:p>
          <a:p>
            <a:pPr marL="0" marR="0" lvl="0" indent="0" algn="ctr" rtl="0">
              <a:lnSpc>
                <a:spcPct val="90000"/>
              </a:lnSpc>
              <a:spcBef>
                <a:spcPts val="1000"/>
              </a:spcBef>
              <a:spcAft>
                <a:spcPts val="0"/>
              </a:spcAft>
              <a:buClr>
                <a:schemeClr val="dk1"/>
              </a:buClr>
              <a:buFont typeface="Arial"/>
              <a:buNone/>
            </a:pPr>
            <a:endParaRPr sz="3200" b="1" i="0" u="none" strike="noStrike" cap="none" baseline="0" dirty="0">
              <a:solidFill>
                <a:schemeClr val="dk1"/>
              </a:solidFill>
              <a:latin typeface="Calibri"/>
              <a:ea typeface="Calibri"/>
              <a:cs typeface="Calibri"/>
              <a:sym typeface="Calibri"/>
            </a:endParaRPr>
          </a:p>
          <a:p>
            <a:pPr algn="l"/>
            <a:r>
              <a:rPr lang="en-US" sz="1800" b="0" i="0" u="none" strike="noStrike" cap="none" baseline="0" dirty="0" err="1" smtClean="0">
                <a:solidFill>
                  <a:schemeClr val="dk1"/>
                </a:solidFill>
                <a:latin typeface="Calibri"/>
                <a:ea typeface="Calibri"/>
                <a:cs typeface="Calibri"/>
                <a:sym typeface="Calibri"/>
              </a:rPr>
              <a:t>Bonato</a:t>
            </a:r>
            <a:r>
              <a:rPr lang="en-US" sz="1800" b="0" i="0" u="none" strike="noStrike" cap="none" baseline="0" dirty="0" smtClean="0">
                <a:solidFill>
                  <a:schemeClr val="dk1"/>
                </a:solidFill>
                <a:latin typeface="Calibri"/>
                <a:ea typeface="Calibri"/>
                <a:cs typeface="Calibri"/>
                <a:sym typeface="Calibri"/>
              </a:rPr>
              <a:t> Nathalie - </a:t>
            </a:r>
            <a:r>
              <a:rPr lang="fr-FR" sz="1800" dirty="0"/>
              <a:t>chargée de mission urbanisme habitat et paysage</a:t>
            </a:r>
            <a:endParaRPr lang="en-US" sz="1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US" sz="1800" dirty="0" smtClean="0">
                <a:solidFill>
                  <a:schemeClr val="dk1"/>
                </a:solidFill>
                <a:latin typeface="Calibri"/>
                <a:ea typeface="Calibri"/>
                <a:cs typeface="Calibri"/>
                <a:sym typeface="Calibri"/>
                <a:hlinkClick r:id="rId3"/>
              </a:rPr>
              <a:t>n.bonato@cdctrieves.fr</a:t>
            </a:r>
            <a:endParaRPr lang="en-US" sz="1800" dirty="0" smtClean="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US" sz="1800" b="0" i="0" u="none" strike="noStrike" cap="none" baseline="0" dirty="0" smtClean="0">
                <a:solidFill>
                  <a:schemeClr val="dk1"/>
                </a:solidFill>
                <a:latin typeface="Calibri"/>
                <a:ea typeface="Calibri"/>
                <a:cs typeface="Calibri"/>
                <a:sym typeface="Wingdings"/>
              </a:rPr>
              <a:t> </a:t>
            </a:r>
            <a:r>
              <a:rPr lang="en-US" sz="1800" b="0" i="0" u="none" strike="noStrike" cap="none" baseline="0" dirty="0" smtClean="0">
                <a:solidFill>
                  <a:schemeClr val="dk1"/>
                </a:solidFill>
                <a:latin typeface="Calibri"/>
                <a:ea typeface="Calibri"/>
                <a:cs typeface="Calibri"/>
                <a:sym typeface="Calibri"/>
              </a:rPr>
              <a:t>04 76 34 49 13</a:t>
            </a:r>
            <a:endParaRPr lang="en-US" sz="18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baseline="0" dirty="0">
              <a:solidFill>
                <a:schemeClr val="dk1"/>
              </a:solidFill>
              <a:latin typeface="Calibri"/>
              <a:ea typeface="Calibri"/>
              <a:cs typeface="Calibri"/>
              <a:sym typeface="Calibri"/>
            </a:endParaRPr>
          </a:p>
        </p:txBody>
      </p:sp>
      <p:pic>
        <p:nvPicPr>
          <p:cNvPr id="3" name="Picture 3" descr="C:\Users\Ordinateur\Desktop\Documents\photo lettre club paysage\APP1_2juil2014_14.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8040216" y="1993405"/>
            <a:ext cx="3097428" cy="232328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Ordinateur\Desktop\Documents\photo + docs paysage\atelier Sinard\Sinard_APP2_14.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51384" y="4329846"/>
            <a:ext cx="3024336" cy="226846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Ordinateur\Desktop\Documents\photo + docs paysage\Atelier Clelles\APP1_2juil2014_06.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079776" y="3466249"/>
            <a:ext cx="3106267" cy="232991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Ordinateur\Desktop\Documents\photo + docs paysage\Atelier Lavars\P1000234.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8256782" y="4631206"/>
            <a:ext cx="2664296" cy="199822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subTitle" idx="1"/>
          </p:nvPr>
        </p:nvSpPr>
        <p:spPr>
          <a:xfrm>
            <a:off x="551384" y="476672"/>
            <a:ext cx="11012399" cy="72554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4800" b="1" i="0" u="none" strike="noStrike" cap="none" baseline="0" dirty="0" smtClean="0">
                <a:solidFill>
                  <a:schemeClr val="dk1"/>
                </a:solidFill>
                <a:latin typeface="Calibri"/>
                <a:ea typeface="Calibri"/>
                <a:cs typeface="Calibri"/>
                <a:sym typeface="Calibri"/>
              </a:rPr>
              <a:t>Le </a:t>
            </a:r>
            <a:r>
              <a:rPr lang="en-US" sz="4800" b="1" i="0" u="none" strike="noStrike" cap="none" baseline="0" dirty="0" err="1" smtClean="0">
                <a:solidFill>
                  <a:schemeClr val="dk1"/>
                </a:solidFill>
                <a:latin typeface="Calibri"/>
                <a:ea typeface="Calibri"/>
                <a:cs typeface="Calibri"/>
                <a:sym typeface="Calibri"/>
              </a:rPr>
              <a:t>Trieves</a:t>
            </a:r>
            <a:endParaRPr lang="en-US" sz="4800" b="1"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endParaRPr lang="en-US" sz="1800" b="0" i="0" u="none" strike="noStrike" cap="none" baseline="0" dirty="0" smtClean="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endParaRPr lang="en-US" sz="1800" dirty="0" smtClean="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endParaRPr lang="en-US" sz="1800" b="0" i="0" u="none" strike="noStrike" cap="none" baseline="0" dirty="0" smtClean="0">
              <a:solidFill>
                <a:schemeClr val="dk1"/>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8243" y="1484784"/>
            <a:ext cx="5567717" cy="5040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5735960" y="1498133"/>
            <a:ext cx="6240016" cy="4955203"/>
          </a:xfrm>
          <a:prstGeom prst="rect">
            <a:avLst/>
          </a:prstGeom>
        </p:spPr>
        <p:txBody>
          <a:bodyPr wrap="square">
            <a:spAutoFit/>
          </a:bodyPr>
          <a:lstStyle/>
          <a:p>
            <a:pPr lvl="0">
              <a:buSzPct val="100000"/>
            </a:pPr>
            <a:r>
              <a:rPr lang="fr-FR" sz="1600" dirty="0"/>
              <a:t>Situé </a:t>
            </a:r>
            <a:r>
              <a:rPr lang="fr-FR" sz="1600" dirty="0" smtClean="0"/>
              <a:t>en Isère à </a:t>
            </a:r>
            <a:r>
              <a:rPr lang="fr-FR" sz="1600" dirty="0"/>
              <a:t>20 km au Sud de l’agglomération grenobloise, le Trièves est un plateau de moyenne montagne au pied des massifs du Vercors et du </a:t>
            </a:r>
            <a:r>
              <a:rPr lang="fr-FR" sz="1600" dirty="0" smtClean="0"/>
              <a:t>Dévoluy. </a:t>
            </a:r>
          </a:p>
          <a:p>
            <a:pPr lvl="0">
              <a:buSzPct val="100000"/>
            </a:pPr>
            <a:r>
              <a:rPr lang="fr-FR" sz="1600" dirty="0" smtClean="0"/>
              <a:t>C’est </a:t>
            </a:r>
            <a:r>
              <a:rPr lang="fr-FR" sz="1600" dirty="0"/>
              <a:t>une région rurale au relief fortement entaillé par les cours d’eau et limité par des barrières physiques -falaises du Vercors à l’ouest, massif du Dévoluy au Sud Est vallée du Drac à l’Est - qui font du Trièves un amphithéâtre naturel caractéristique. </a:t>
            </a:r>
            <a:endParaRPr lang="en-US" sz="1600" dirty="0" smtClean="0">
              <a:solidFill>
                <a:schemeClr val="dk1"/>
              </a:solidFill>
              <a:latin typeface="Calibri"/>
              <a:ea typeface="Calibri"/>
              <a:cs typeface="Calibri"/>
              <a:sym typeface="Calibri"/>
            </a:endParaRPr>
          </a:p>
          <a:p>
            <a:endParaRPr lang="en-US" sz="1600" dirty="0" smtClean="0">
              <a:solidFill>
                <a:schemeClr val="dk1"/>
              </a:solidFill>
              <a:latin typeface="Calibri"/>
              <a:sym typeface="Calibri"/>
            </a:endParaRPr>
          </a:p>
          <a:p>
            <a:endParaRPr lang="en-US" sz="1600" dirty="0">
              <a:solidFill>
                <a:schemeClr val="dk1"/>
              </a:solidFill>
              <a:latin typeface="Calibri"/>
              <a:sym typeface="Calibri"/>
            </a:endParaRPr>
          </a:p>
          <a:p>
            <a:pPr marL="285750" indent="-285750">
              <a:buFont typeface="Wingdings" panose="05000000000000000000" pitchFamily="2" charset="2"/>
              <a:buChar char="Ø"/>
            </a:pPr>
            <a:r>
              <a:rPr lang="fr-FR" sz="1600" dirty="0" smtClean="0"/>
              <a:t>Population </a:t>
            </a:r>
            <a:r>
              <a:rPr lang="fr-FR" sz="1600" dirty="0"/>
              <a:t>principale 2011 : 9426 habitants </a:t>
            </a:r>
          </a:p>
          <a:p>
            <a:pPr marL="285750" indent="-285750">
              <a:buFont typeface="Wingdings" panose="05000000000000000000" pitchFamily="2" charset="2"/>
              <a:buChar char="Ø"/>
            </a:pPr>
            <a:r>
              <a:rPr lang="fr-FR" sz="1600" dirty="0" smtClean="0"/>
              <a:t>Superficie </a:t>
            </a:r>
            <a:r>
              <a:rPr lang="fr-FR" sz="1600" dirty="0"/>
              <a:t>632 km² </a:t>
            </a:r>
            <a:endParaRPr lang="fr-FR" sz="1600" dirty="0" smtClean="0"/>
          </a:p>
          <a:p>
            <a:pPr marL="285750" indent="-285750">
              <a:buFont typeface="Wingdings" panose="05000000000000000000" pitchFamily="2" charset="2"/>
              <a:buChar char="Ø"/>
            </a:pPr>
            <a:r>
              <a:rPr lang="fr-FR" sz="1600" dirty="0" smtClean="0"/>
              <a:t>densité</a:t>
            </a:r>
            <a:r>
              <a:rPr lang="fr-FR" sz="1600" dirty="0"/>
              <a:t> : 15h/km² </a:t>
            </a:r>
            <a:endParaRPr lang="fr-FR" sz="1600" dirty="0" smtClean="0"/>
          </a:p>
          <a:p>
            <a:pPr marL="285750" indent="-285750">
              <a:buFont typeface="Wingdings" panose="05000000000000000000" pitchFamily="2" charset="2"/>
              <a:buChar char="Ø"/>
            </a:pPr>
            <a:r>
              <a:rPr lang="fr-FR" sz="1600" dirty="0" smtClean="0"/>
              <a:t> </a:t>
            </a:r>
            <a:r>
              <a:rPr lang="fr-FR" sz="1600" dirty="0"/>
              <a:t>28 communes de moyenne montagne dont 11 situées dans le Parc Régional Naturel du Vercors</a:t>
            </a:r>
            <a:r>
              <a:rPr lang="fr-FR" sz="1600" dirty="0" smtClean="0"/>
              <a:t>. </a:t>
            </a:r>
          </a:p>
          <a:p>
            <a:pPr marL="285750" indent="-285750">
              <a:buFont typeface="Wingdings" panose="05000000000000000000" pitchFamily="2" charset="2"/>
              <a:buChar char="Ø"/>
            </a:pPr>
            <a:r>
              <a:rPr lang="fr-FR" sz="1600" dirty="0" smtClean="0"/>
              <a:t>Territoire couvert par le SCOT de la Région grenobloise</a:t>
            </a:r>
          </a:p>
          <a:p>
            <a:endParaRPr lang="fr-FR" sz="1600" dirty="0"/>
          </a:p>
          <a:p>
            <a:r>
              <a:rPr lang="fr-FR" sz="1600" dirty="0"/>
              <a:t>La communauté de communes du Trièves a été créée le 1</a:t>
            </a:r>
            <a:r>
              <a:rPr lang="fr-FR" sz="1600" baseline="30000" dirty="0"/>
              <a:t>er</a:t>
            </a:r>
            <a:r>
              <a:rPr lang="fr-FR" sz="1600" dirty="0"/>
              <a:t> janvier 2012, suite à la fusion des trois communautés de </a:t>
            </a:r>
            <a:r>
              <a:rPr lang="fr-FR" sz="1600" dirty="0" smtClean="0"/>
              <a:t>communes</a:t>
            </a:r>
          </a:p>
          <a:p>
            <a:endParaRPr lang="fr-FR" dirty="0">
              <a:solidFill>
                <a:schemeClr val="dk1"/>
              </a:solidFill>
              <a:latin typeface="Calibri"/>
              <a:ea typeface="Calibri"/>
              <a:cs typeface="Calibri"/>
              <a:sym typeface="Calibri"/>
            </a:endParaRPr>
          </a:p>
          <a:p>
            <a:endParaRPr lang="en-US"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rcRect/>
          <a:stretch>
            <a:fillRect/>
          </a:stretch>
        </p:blipFill>
        <p:spPr bwMode="auto">
          <a:xfrm>
            <a:off x="4799856" y="764704"/>
            <a:ext cx="7025199" cy="3168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descr="C:\Users\Ordinateur\Desktop\Documents\photo + docs paysage\23072012-_DSC1920.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38724" y="1495907"/>
            <a:ext cx="3841052" cy="2563485"/>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Ordinateur\Desktop\Documents\photo + docs paysage\n9 192-193.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2567608" y="4149080"/>
            <a:ext cx="7812918" cy="26045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503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subTitle" idx="1"/>
          </p:nvPr>
        </p:nvSpPr>
        <p:spPr>
          <a:xfrm>
            <a:off x="604825" y="1196752"/>
            <a:ext cx="11244300" cy="49167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4800" b="1" dirty="0" smtClean="0">
                <a:solidFill>
                  <a:schemeClr val="dk1"/>
                </a:solidFill>
                <a:latin typeface="Calibri"/>
                <a:ea typeface="Calibri"/>
                <a:cs typeface="Calibri"/>
                <a:sym typeface="Calibri"/>
              </a:rPr>
              <a:t>Un </a:t>
            </a:r>
            <a:r>
              <a:rPr lang="en-US" sz="4800" b="1" dirty="0" err="1">
                <a:solidFill>
                  <a:schemeClr val="dk1"/>
                </a:solidFill>
                <a:latin typeface="Calibri"/>
                <a:ea typeface="Calibri"/>
                <a:cs typeface="Calibri"/>
                <a:sym typeface="Calibri"/>
              </a:rPr>
              <a:t>territoire</a:t>
            </a:r>
            <a:r>
              <a:rPr lang="en-US" sz="4800" b="1" dirty="0">
                <a:solidFill>
                  <a:schemeClr val="dk1"/>
                </a:solidFill>
                <a:latin typeface="Calibri"/>
                <a:ea typeface="Calibri"/>
                <a:cs typeface="Calibri"/>
                <a:sym typeface="Calibri"/>
              </a:rPr>
              <a:t> de </a:t>
            </a:r>
            <a:r>
              <a:rPr lang="en-US" sz="4800" b="1" dirty="0" err="1">
                <a:solidFill>
                  <a:schemeClr val="dk1"/>
                </a:solidFill>
                <a:latin typeface="Calibri"/>
                <a:ea typeface="Calibri"/>
                <a:cs typeface="Calibri"/>
                <a:sym typeface="Calibri"/>
              </a:rPr>
              <a:t>projet</a:t>
            </a:r>
            <a:r>
              <a:rPr lang="en-US" sz="4800" b="1" dirty="0">
                <a:solidFill>
                  <a:schemeClr val="dk1"/>
                </a:solidFill>
                <a:latin typeface="Calibri"/>
                <a:ea typeface="Calibri"/>
                <a:cs typeface="Calibri"/>
                <a:sym typeface="Calibri"/>
              </a:rPr>
              <a:t> </a:t>
            </a:r>
          </a:p>
          <a:p>
            <a:pPr marL="0" marR="0" lvl="0" indent="0" algn="ctr" rtl="0">
              <a:lnSpc>
                <a:spcPct val="90000"/>
              </a:lnSpc>
              <a:spcBef>
                <a:spcPts val="0"/>
              </a:spcBef>
              <a:spcAft>
                <a:spcPts val="0"/>
              </a:spcAft>
              <a:buClr>
                <a:schemeClr val="dk1"/>
              </a:buClr>
              <a:buFont typeface="Arial"/>
              <a:buNone/>
            </a:pPr>
            <a:endParaRPr sz="1800" dirty="0">
              <a:solidFill>
                <a:schemeClr val="dk1"/>
              </a:solidFill>
              <a:latin typeface="Calibri"/>
              <a:ea typeface="Calibri"/>
              <a:cs typeface="Calibri"/>
              <a:sym typeface="Calibri"/>
            </a:endParaRPr>
          </a:p>
          <a:p>
            <a:pPr algn="l">
              <a:spcBef>
                <a:spcPts val="0"/>
              </a:spcBef>
            </a:pPr>
            <a:r>
              <a:rPr lang="fr-FR" sz="1600" b="1" dirty="0">
                <a:latin typeface="Calibri" panose="020F0502020204030204" pitchFamily="34" charset="0"/>
              </a:rPr>
              <a:t>Le Trièves a une identité marquée par des paysages emblématiques, réputés pour être encore préservés. C’est aussi un territoire de projet et une « communauté de </a:t>
            </a:r>
            <a:r>
              <a:rPr lang="fr-FR" sz="1600" b="1" dirty="0" smtClean="0">
                <a:latin typeface="Calibri" panose="020F0502020204030204" pitchFamily="34" charset="0"/>
              </a:rPr>
              <a:t>destin » </a:t>
            </a:r>
          </a:p>
          <a:p>
            <a:pPr algn="l">
              <a:spcBef>
                <a:spcPts val="0"/>
              </a:spcBef>
            </a:pPr>
            <a:r>
              <a:rPr lang="fr-FR" sz="1600" dirty="0">
                <a:latin typeface="Calibri" panose="020F0502020204030204" pitchFamily="34" charset="0"/>
              </a:rPr>
              <a:t>D</a:t>
            </a:r>
            <a:r>
              <a:rPr lang="fr-FR" sz="1600" dirty="0" smtClean="0">
                <a:latin typeface="Calibri" panose="020F0502020204030204" pitchFamily="34" charset="0"/>
              </a:rPr>
              <a:t>es </a:t>
            </a:r>
            <a:r>
              <a:rPr lang="fr-FR" sz="1600" dirty="0">
                <a:latin typeface="Calibri" panose="020F0502020204030204" pitchFamily="34" charset="0"/>
              </a:rPr>
              <a:t>problématiques </a:t>
            </a:r>
            <a:r>
              <a:rPr lang="fr-FR" sz="1600" dirty="0" smtClean="0">
                <a:latin typeface="Calibri" panose="020F0502020204030204" pitchFamily="34" charset="0"/>
              </a:rPr>
              <a:t>communes au 28 communes : Préservation de l’agriculture </a:t>
            </a:r>
            <a:r>
              <a:rPr lang="fr-FR" sz="1600" dirty="0">
                <a:latin typeface="Calibri" panose="020F0502020204030204" pitchFamily="34" charset="0"/>
              </a:rPr>
              <a:t>et pression urbaine, </a:t>
            </a:r>
            <a:r>
              <a:rPr lang="fr-FR" sz="1600" dirty="0" smtClean="0">
                <a:latin typeface="Calibri" panose="020F0502020204030204" pitchFamily="34" charset="0"/>
              </a:rPr>
              <a:t>réhabilitation </a:t>
            </a:r>
            <a:r>
              <a:rPr lang="fr-FR" sz="1600" dirty="0">
                <a:latin typeface="Calibri" panose="020F0502020204030204" pitchFamily="34" charset="0"/>
              </a:rPr>
              <a:t>du bâti ancien et insertions de constructions nouvelles, </a:t>
            </a:r>
            <a:r>
              <a:rPr lang="fr-FR" sz="1600" dirty="0" smtClean="0">
                <a:latin typeface="Calibri" panose="020F0502020204030204" pitchFamily="34" charset="0"/>
              </a:rPr>
              <a:t>développement </a:t>
            </a:r>
            <a:r>
              <a:rPr lang="fr-FR" sz="1600" dirty="0">
                <a:latin typeface="Calibri" panose="020F0502020204030204" pitchFamily="34" charset="0"/>
              </a:rPr>
              <a:t>touristique et gestion des espaces naturels,  </a:t>
            </a:r>
            <a:r>
              <a:rPr lang="fr-FR" sz="1600" dirty="0" smtClean="0">
                <a:latin typeface="Calibri" panose="020F0502020204030204" pitchFamily="34" charset="0"/>
              </a:rPr>
              <a:t>déplacements </a:t>
            </a:r>
            <a:r>
              <a:rPr lang="fr-FR" sz="1600" dirty="0">
                <a:latin typeface="Calibri" panose="020F0502020204030204" pitchFamily="34" charset="0"/>
              </a:rPr>
              <a:t>pendulaires et vie locale… </a:t>
            </a:r>
            <a:endParaRPr lang="fr-FR" sz="1600" dirty="0" smtClean="0">
              <a:latin typeface="Calibri" panose="020F0502020204030204" pitchFamily="34" charset="0"/>
            </a:endParaRPr>
          </a:p>
          <a:p>
            <a:pPr algn="l">
              <a:spcBef>
                <a:spcPts val="0"/>
              </a:spcBef>
            </a:pPr>
            <a:r>
              <a:rPr lang="fr-FR" sz="1600" dirty="0" smtClean="0">
                <a:latin typeface="Calibri" panose="020F0502020204030204" pitchFamily="34" charset="0"/>
              </a:rPr>
              <a:t>Les </a:t>
            </a:r>
            <a:r>
              <a:rPr lang="fr-FR" sz="1600" dirty="0">
                <a:latin typeface="Calibri" panose="020F0502020204030204" pitchFamily="34" charset="0"/>
              </a:rPr>
              <a:t>enjeux territoriaux liés à la pression foncière qui s'exercent depuis l'arrivée de l'autoroute au col du Fau induisent des changements profonds dans la façon de vivre en Trièves, d'organiser et gérer le territoire, et  de concevoir l'habitat.</a:t>
            </a:r>
          </a:p>
          <a:p>
            <a:pPr algn="l">
              <a:spcBef>
                <a:spcPts val="0"/>
              </a:spcBef>
            </a:pPr>
            <a:r>
              <a:rPr lang="fr-FR" sz="1600" b="1" dirty="0">
                <a:latin typeface="Calibri" panose="020F0502020204030204" pitchFamily="34" charset="0"/>
              </a:rPr>
              <a:t> </a:t>
            </a:r>
            <a:endParaRPr lang="fr-FR" sz="1600" dirty="0">
              <a:latin typeface="Calibri" panose="020F0502020204030204" pitchFamily="34" charset="0"/>
            </a:endParaRPr>
          </a:p>
          <a:p>
            <a:pPr algn="l"/>
            <a:r>
              <a:rPr lang="fr-FR" sz="1600" b="1" dirty="0">
                <a:latin typeface="Calibri" panose="020F0502020204030204" pitchFamily="34" charset="0"/>
              </a:rPr>
              <a:t>Le Trièves </a:t>
            </a:r>
            <a:r>
              <a:rPr lang="fr-FR" sz="1600" b="1" dirty="0" smtClean="0">
                <a:latin typeface="Calibri" panose="020F0502020204030204" pitchFamily="34" charset="0"/>
              </a:rPr>
              <a:t>territoire de projets : nombreux </a:t>
            </a:r>
            <a:r>
              <a:rPr lang="fr-FR" sz="1600" b="1" dirty="0">
                <a:latin typeface="Calibri" panose="020F0502020204030204" pitchFamily="34" charset="0"/>
              </a:rPr>
              <a:t>programmes et actions touchant au </a:t>
            </a:r>
            <a:r>
              <a:rPr lang="fr-FR" sz="1600" b="1" dirty="0" smtClean="0">
                <a:latin typeface="Calibri" panose="020F0502020204030204" pitchFamily="34" charset="0"/>
              </a:rPr>
              <a:t>paysage</a:t>
            </a:r>
            <a:r>
              <a:rPr lang="fr-FR" sz="1600" dirty="0">
                <a:latin typeface="Calibri" panose="020F0502020204030204" pitchFamily="34" charset="0"/>
              </a:rPr>
              <a:t> </a:t>
            </a:r>
            <a:r>
              <a:rPr lang="fr-FR" sz="1600" dirty="0" smtClean="0">
                <a:latin typeface="Calibri" panose="020F0502020204030204" pitchFamily="34" charset="0"/>
              </a:rPr>
              <a:t>: les </a:t>
            </a:r>
            <a:r>
              <a:rPr lang="fr-FR" sz="1600" dirty="0">
                <a:latin typeface="Calibri" panose="020F0502020204030204" pitchFamily="34" charset="0"/>
              </a:rPr>
              <a:t>politiques d’aménagement du territoire et programmes de développement ayant une dimension paysagère se </a:t>
            </a:r>
            <a:r>
              <a:rPr lang="fr-FR" sz="1600">
                <a:latin typeface="Calibri" panose="020F0502020204030204" pitchFamily="34" charset="0"/>
              </a:rPr>
              <a:t>sont </a:t>
            </a:r>
            <a:r>
              <a:rPr lang="fr-FR" sz="1600" smtClean="0">
                <a:latin typeface="Calibri" panose="020F0502020204030204" pitchFamily="34" charset="0"/>
              </a:rPr>
              <a:t>succédées, </a:t>
            </a:r>
            <a:r>
              <a:rPr lang="fr-FR" sz="1600" dirty="0">
                <a:latin typeface="Calibri" panose="020F0502020204030204" pitchFamily="34" charset="0"/>
              </a:rPr>
              <a:t>à des échelles différentes et plus ou moins superposées (communes, communautés de communes, Parc, pays…), avec des traductions concrètes de nature très différente, </a:t>
            </a:r>
            <a:r>
              <a:rPr lang="fr-FR" sz="1600" dirty="0" smtClean="0">
                <a:latin typeface="Calibri" panose="020F0502020204030204" pitchFamily="34" charset="0"/>
              </a:rPr>
              <a:t>stratégiques </a:t>
            </a:r>
            <a:r>
              <a:rPr lang="fr-FR" sz="1600" dirty="0">
                <a:latin typeface="Calibri" panose="020F0502020204030204" pitchFamily="34" charset="0"/>
              </a:rPr>
              <a:t>ou </a:t>
            </a:r>
            <a:r>
              <a:rPr lang="fr-FR" sz="1600" dirty="0" smtClean="0">
                <a:latin typeface="Calibri" panose="020F0502020204030204" pitchFamily="34" charset="0"/>
              </a:rPr>
              <a:t>opérationnelles. </a:t>
            </a:r>
            <a:endParaRPr lang="fr-FR" sz="1600" dirty="0">
              <a:latin typeface="Calibri" panose="020F0502020204030204" pitchFamily="34" charset="0"/>
            </a:endParaRPr>
          </a:p>
          <a:p>
            <a:pPr algn="l"/>
            <a:endParaRPr lang="fr-FR" sz="1600" dirty="0">
              <a:latin typeface="Calibri" panose="020F0502020204030204" pitchFamily="34" charset="0"/>
            </a:endParaRPr>
          </a:p>
          <a:p>
            <a:pPr algn="l"/>
            <a:r>
              <a:rPr lang="fr-FR" sz="1600" b="1" dirty="0">
                <a:latin typeface="Calibri" panose="020F0502020204030204" pitchFamily="34" charset="0"/>
              </a:rPr>
              <a:t>Le Plan de Paysage du Trièves propose une vision d’avenir globale et partagée</a:t>
            </a:r>
            <a:r>
              <a:rPr lang="fr-FR" sz="1600" dirty="0">
                <a:latin typeface="Calibri" panose="020F0502020204030204" pitchFamily="34" charset="0"/>
              </a:rPr>
              <a:t>, pour appréhender ces problématiques sous l'angle de la cohérence globale d'un projet partagé à même de fédérer les forces vives du Trièves. </a:t>
            </a:r>
            <a:endParaRPr sz="16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Font typeface="Arial"/>
              <a:buNone/>
            </a:pPr>
            <a:endParaRPr sz="16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609600" y="1600201"/>
            <a:ext cx="10972800" cy="4702796"/>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smtClean="0"/>
              <a:t>  Des </a:t>
            </a:r>
            <a:r>
              <a:rPr lang="fr-FR" sz="2400" b="1" dirty="0"/>
              <a:t>paysages d’exception : </a:t>
            </a:r>
          </a:p>
          <a:p>
            <a:pPr marL="0" indent="0">
              <a:buNone/>
            </a:pPr>
            <a:r>
              <a:rPr lang="fr-FR" sz="2400" dirty="0" smtClean="0">
                <a:latin typeface="Calibri" panose="020F0502020204030204" pitchFamily="34" charset="0"/>
              </a:rPr>
              <a:t>« </a:t>
            </a:r>
            <a:r>
              <a:rPr lang="fr-FR" sz="2400" dirty="0">
                <a:latin typeface="Calibri" panose="020F0502020204030204" pitchFamily="34" charset="0"/>
              </a:rPr>
              <a:t>un livre ouvert sur l’histoire et la géographie </a:t>
            </a:r>
            <a:r>
              <a:rPr lang="fr-FR" sz="2400" dirty="0" smtClean="0">
                <a:latin typeface="Calibri" panose="020F0502020204030204" pitchFamily="34" charset="0"/>
              </a:rPr>
              <a:t>» </a:t>
            </a:r>
            <a:r>
              <a:rPr lang="fr-FR" sz="2400" dirty="0">
                <a:latin typeface="Calibri" panose="020F0502020204030204" pitchFamily="34" charset="0"/>
              </a:rPr>
              <a:t>sur un dénivelé de </a:t>
            </a:r>
            <a:r>
              <a:rPr lang="fr-FR" sz="2400" dirty="0" smtClean="0">
                <a:latin typeface="Calibri" panose="020F0502020204030204" pitchFamily="34" charset="0"/>
              </a:rPr>
              <a:t>1000 m </a:t>
            </a:r>
            <a:r>
              <a:rPr lang="fr-FR" sz="2400" dirty="0">
                <a:latin typeface="Calibri" panose="020F0502020204030204" pitchFamily="34" charset="0"/>
              </a:rPr>
              <a:t>l’origine de l’organisation historique du territoire</a:t>
            </a:r>
            <a:br>
              <a:rPr lang="fr-FR" sz="2400" dirty="0">
                <a:latin typeface="Calibri" panose="020F0502020204030204" pitchFamily="34" charset="0"/>
              </a:rPr>
            </a:br>
            <a:endParaRPr lang="fr-FR" sz="2400" b="1" dirty="0"/>
          </a:p>
          <a:p>
            <a:pPr marL="285750" indent="-285750">
              <a:buFont typeface="Wingdings" panose="05000000000000000000" pitchFamily="2" charset="2"/>
              <a:buChar char="Ø"/>
            </a:pPr>
            <a:endParaRPr lang="fr-FR" sz="2400" b="1" dirty="0" smtClean="0"/>
          </a:p>
          <a:p>
            <a:pPr marL="285750" indent="-285750">
              <a:buFont typeface="Wingdings" panose="05000000000000000000" pitchFamily="2" charset="2"/>
              <a:buChar char="Ø"/>
            </a:pPr>
            <a:r>
              <a:rPr lang="fr-FR" sz="2400" b="1" dirty="0" smtClean="0">
                <a:solidFill>
                  <a:schemeClr val="tx1"/>
                </a:solidFill>
              </a:rPr>
              <a:t>  Des paysages fragilisés par la </a:t>
            </a:r>
            <a:r>
              <a:rPr lang="fr-FR" sz="2400" b="1" dirty="0" err="1" smtClean="0">
                <a:solidFill>
                  <a:schemeClr val="tx1"/>
                </a:solidFill>
              </a:rPr>
              <a:t>péri-urbanisation</a:t>
            </a:r>
            <a:endParaRPr lang="fr-FR" sz="2400" b="1" dirty="0" smtClean="0">
              <a:solidFill>
                <a:schemeClr val="tx1"/>
              </a:solidFill>
            </a:endParaRPr>
          </a:p>
          <a:p>
            <a:pPr marL="177800" indent="0">
              <a:lnSpc>
                <a:spcPct val="150000"/>
              </a:lnSpc>
              <a:spcBef>
                <a:spcPts val="600"/>
              </a:spcBef>
              <a:buNone/>
            </a:pPr>
            <a:r>
              <a:rPr lang="fr-FR" sz="2400" dirty="0">
                <a:solidFill>
                  <a:schemeClr val="tx1"/>
                </a:solidFill>
                <a:latin typeface="Calibri" panose="020F0502020204030204" pitchFamily="34" charset="0"/>
              </a:rPr>
              <a:t>Manque de cohérence ou de qualité des aménagements récents, induisant une forme de dégradation ou de banalisation des paysages (perte progressive du caractère d’exception)</a:t>
            </a:r>
          </a:p>
          <a:p>
            <a:pPr marL="285750" indent="-285750">
              <a:lnSpc>
                <a:spcPct val="150000"/>
              </a:lnSpc>
              <a:spcBef>
                <a:spcPts val="600"/>
              </a:spcBef>
              <a:buFont typeface="Wingdings" panose="05000000000000000000" pitchFamily="2" charset="2"/>
              <a:buChar char="Ø"/>
            </a:pPr>
            <a:endParaRPr lang="fr-FR" i="1" dirty="0"/>
          </a:p>
        </p:txBody>
      </p:sp>
    </p:spTree>
    <p:extLst>
      <p:ext uri="{BB962C8B-B14F-4D97-AF65-F5344CB8AC3E}">
        <p14:creationId xmlns="" xmlns:p14="http://schemas.microsoft.com/office/powerpoint/2010/main" val="144825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5930874" y="260648"/>
            <a:ext cx="6221100" cy="25553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t="9036"/>
          <a:stretch/>
        </p:blipFill>
        <p:spPr bwMode="auto">
          <a:xfrm>
            <a:off x="86815" y="3639790"/>
            <a:ext cx="6074069" cy="3101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105206" y="103448"/>
            <a:ext cx="5737537" cy="303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a:picLocks noGrp="1" noChangeAspect="1" noChangeArrowheads="1"/>
          </p:cNvPicPr>
          <p:nvPr>
            <p:ph idx="1"/>
          </p:nvPr>
        </p:nvPicPr>
        <p:blipFill rotWithShape="1">
          <a:blip r:embed="rId6" cstate="screen">
            <a:extLst>
              <a:ext uri="{28A0092B-C50C-407E-A947-70E740481C1C}">
                <a14:useLocalDpi xmlns="" xmlns:a14="http://schemas.microsoft.com/office/drawing/2010/main"/>
              </a:ext>
            </a:extLst>
          </a:blip>
          <a:srcRect/>
          <a:stretch/>
        </p:blipFill>
        <p:spPr bwMode="auto">
          <a:xfrm>
            <a:off x="7248128" y="3295208"/>
            <a:ext cx="4572331" cy="3518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ZoneTexte 1"/>
          <p:cNvSpPr txBox="1"/>
          <p:nvPr/>
        </p:nvSpPr>
        <p:spPr>
          <a:xfrm>
            <a:off x="431371" y="260649"/>
            <a:ext cx="4992555" cy="307777"/>
          </a:xfrm>
          <a:prstGeom prst="rect">
            <a:avLst/>
          </a:prstGeom>
          <a:noFill/>
        </p:spPr>
        <p:txBody>
          <a:bodyPr wrap="square" rtlCol="0">
            <a:spAutoFit/>
          </a:bodyPr>
          <a:lstStyle/>
          <a:p>
            <a:pPr algn="ctr"/>
            <a:r>
              <a:rPr lang="fr-FR" b="1" dirty="0" smtClean="0">
                <a:solidFill>
                  <a:schemeClr val="bg1"/>
                </a:solidFill>
              </a:rPr>
              <a:t>Grand Paysage – lisibilité d’un paysage en étage</a:t>
            </a:r>
            <a:endParaRPr lang="fr-FR" b="1" dirty="0">
              <a:solidFill>
                <a:schemeClr val="bg1"/>
              </a:solidFill>
            </a:endParaRPr>
          </a:p>
        </p:txBody>
      </p:sp>
      <p:sp>
        <p:nvSpPr>
          <p:cNvPr id="3" name="ZoneTexte 2"/>
          <p:cNvSpPr txBox="1"/>
          <p:nvPr/>
        </p:nvSpPr>
        <p:spPr>
          <a:xfrm>
            <a:off x="5982800" y="187870"/>
            <a:ext cx="6209200" cy="307777"/>
          </a:xfrm>
          <a:prstGeom prst="rect">
            <a:avLst/>
          </a:prstGeom>
          <a:noFill/>
        </p:spPr>
        <p:txBody>
          <a:bodyPr wrap="square" rtlCol="0">
            <a:spAutoFit/>
          </a:bodyPr>
          <a:lstStyle/>
          <a:p>
            <a:r>
              <a:rPr lang="fr-FR" dirty="0" smtClean="0">
                <a:solidFill>
                  <a:srgbClr val="7030A0"/>
                </a:solidFill>
              </a:rPr>
              <a:t>L’importance des espaces agricoles ouverts</a:t>
            </a:r>
            <a:endParaRPr lang="fr-FR" dirty="0">
              <a:solidFill>
                <a:srgbClr val="7030A0"/>
              </a:solidFill>
            </a:endParaRPr>
          </a:p>
        </p:txBody>
      </p:sp>
      <p:sp>
        <p:nvSpPr>
          <p:cNvPr id="4" name="ZoneTexte 3"/>
          <p:cNvSpPr txBox="1"/>
          <p:nvPr/>
        </p:nvSpPr>
        <p:spPr>
          <a:xfrm>
            <a:off x="263231" y="3635732"/>
            <a:ext cx="5844059" cy="307777"/>
          </a:xfrm>
          <a:prstGeom prst="rect">
            <a:avLst/>
          </a:prstGeom>
          <a:noFill/>
        </p:spPr>
        <p:txBody>
          <a:bodyPr wrap="square" rtlCol="0">
            <a:spAutoFit/>
          </a:bodyPr>
          <a:lstStyle/>
          <a:p>
            <a:r>
              <a:rPr lang="fr-FR" b="1" dirty="0" smtClean="0">
                <a:solidFill>
                  <a:schemeClr val="bg1"/>
                </a:solidFill>
              </a:rPr>
              <a:t>Ancrage des villages dans les sites</a:t>
            </a:r>
            <a:endParaRPr lang="fr-FR" b="1" dirty="0">
              <a:solidFill>
                <a:schemeClr val="bg1"/>
              </a:solidFill>
            </a:endParaRPr>
          </a:p>
        </p:txBody>
      </p:sp>
      <p:sp>
        <p:nvSpPr>
          <p:cNvPr id="5" name="ZoneTexte 4"/>
          <p:cNvSpPr txBox="1"/>
          <p:nvPr/>
        </p:nvSpPr>
        <p:spPr>
          <a:xfrm>
            <a:off x="5923573" y="3063648"/>
            <a:ext cx="6221100" cy="307777"/>
          </a:xfrm>
          <a:prstGeom prst="rect">
            <a:avLst/>
          </a:prstGeom>
          <a:noFill/>
        </p:spPr>
        <p:txBody>
          <a:bodyPr wrap="square" rtlCol="0">
            <a:spAutoFit/>
          </a:bodyPr>
          <a:lstStyle/>
          <a:p>
            <a:r>
              <a:rPr lang="fr-FR" b="1" dirty="0" smtClean="0">
                <a:solidFill>
                  <a:schemeClr val="accent6">
                    <a:lumMod val="75000"/>
                  </a:schemeClr>
                </a:solidFill>
              </a:rPr>
              <a:t>Qualité architecturale du bâti traditionnel</a:t>
            </a:r>
            <a:endParaRPr lang="fr-FR" b="1" dirty="0">
              <a:solidFill>
                <a:schemeClr val="accent6">
                  <a:lumMod val="75000"/>
                </a:schemeClr>
              </a:solidFill>
            </a:endParaRPr>
          </a:p>
        </p:txBody>
      </p:sp>
    </p:spTree>
    <p:extLst>
      <p:ext uri="{BB962C8B-B14F-4D97-AF65-F5344CB8AC3E}">
        <p14:creationId xmlns="" xmlns:p14="http://schemas.microsoft.com/office/powerpoint/2010/main" val="2133160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105391" y="3501009"/>
            <a:ext cx="5693196" cy="2992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5999990" y="116632"/>
            <a:ext cx="6071929" cy="220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47328" y="93578"/>
            <a:ext cx="5903979" cy="29753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a:stretch/>
        </p:blipFill>
        <p:spPr bwMode="auto">
          <a:xfrm>
            <a:off x="5938053" y="3501009"/>
            <a:ext cx="6017961" cy="2454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5975919" y="2276873"/>
            <a:ext cx="6096000" cy="584775"/>
          </a:xfrm>
          <a:prstGeom prst="rect">
            <a:avLst/>
          </a:prstGeom>
        </p:spPr>
        <p:txBody>
          <a:bodyPr>
            <a:spAutoFit/>
          </a:bodyPr>
          <a:lstStyle/>
          <a:p>
            <a:pPr algn="ctr"/>
            <a:r>
              <a:rPr lang="fr-FR" b="1" dirty="0"/>
              <a:t>Aménagements sans véritable qualité </a:t>
            </a:r>
            <a:r>
              <a:rPr lang="fr-FR" b="1" dirty="0" smtClean="0"/>
              <a:t>d’accueil </a:t>
            </a:r>
            <a:r>
              <a:rPr lang="fr-FR" sz="1600" b="1" dirty="0" smtClean="0"/>
              <a:t>(</a:t>
            </a:r>
            <a:r>
              <a:rPr lang="fr-FR" sz="1400" b="1" dirty="0" smtClean="0"/>
              <a:t>itinéraires routiers site remarquable</a:t>
            </a:r>
            <a:r>
              <a:rPr lang="fr-FR" sz="1600" b="1" dirty="0" smtClean="0"/>
              <a:t>)</a:t>
            </a:r>
            <a:endParaRPr lang="fr-FR" sz="1600" b="1" dirty="0"/>
          </a:p>
        </p:txBody>
      </p:sp>
      <p:sp>
        <p:nvSpPr>
          <p:cNvPr id="6" name="Rectangle 5"/>
          <p:cNvSpPr/>
          <p:nvPr/>
        </p:nvSpPr>
        <p:spPr>
          <a:xfrm>
            <a:off x="288032" y="3645024"/>
            <a:ext cx="5423925" cy="738664"/>
          </a:xfrm>
          <a:prstGeom prst="rect">
            <a:avLst/>
          </a:prstGeom>
        </p:spPr>
        <p:txBody>
          <a:bodyPr wrap="square">
            <a:spAutoFit/>
          </a:bodyPr>
          <a:lstStyle/>
          <a:p>
            <a:r>
              <a:rPr lang="fr-FR" b="1" dirty="0">
                <a:solidFill>
                  <a:schemeClr val="bg1"/>
                </a:solidFill>
              </a:rPr>
              <a:t>Extensions urbaines sans rapport avec les villages ou les hameaux,</a:t>
            </a:r>
          </a:p>
          <a:p>
            <a:endParaRPr lang="fr-FR" b="1" dirty="0"/>
          </a:p>
        </p:txBody>
      </p:sp>
      <p:sp>
        <p:nvSpPr>
          <p:cNvPr id="7" name="Rectangle 6"/>
          <p:cNvSpPr/>
          <p:nvPr/>
        </p:nvSpPr>
        <p:spPr>
          <a:xfrm>
            <a:off x="5915337" y="6080938"/>
            <a:ext cx="6040677" cy="523220"/>
          </a:xfrm>
          <a:prstGeom prst="rect">
            <a:avLst/>
          </a:prstGeom>
        </p:spPr>
        <p:txBody>
          <a:bodyPr wrap="square">
            <a:spAutoFit/>
          </a:bodyPr>
          <a:lstStyle/>
          <a:p>
            <a:pPr algn="ctr"/>
            <a:r>
              <a:rPr lang="fr-FR" b="1" dirty="0"/>
              <a:t>Fermeture des horizons résultant de la déprise des versants et de l’avancée du couvert forestier…</a:t>
            </a:r>
          </a:p>
        </p:txBody>
      </p:sp>
      <p:sp>
        <p:nvSpPr>
          <p:cNvPr id="2" name="Rectangle 1"/>
          <p:cNvSpPr/>
          <p:nvPr/>
        </p:nvSpPr>
        <p:spPr>
          <a:xfrm>
            <a:off x="23527" y="72051"/>
            <a:ext cx="5880452" cy="523220"/>
          </a:xfrm>
          <a:prstGeom prst="rect">
            <a:avLst/>
          </a:prstGeom>
        </p:spPr>
        <p:txBody>
          <a:bodyPr wrap="square">
            <a:spAutoFit/>
          </a:bodyPr>
          <a:lstStyle/>
          <a:p>
            <a:pPr algn="ctr"/>
            <a:r>
              <a:rPr lang="fr-FR" b="1" dirty="0" smtClean="0">
                <a:solidFill>
                  <a:schemeClr val="bg1"/>
                </a:solidFill>
              </a:rPr>
              <a:t>Ruptures </a:t>
            </a:r>
            <a:r>
              <a:rPr lang="fr-FR" b="1" dirty="0">
                <a:solidFill>
                  <a:schemeClr val="bg1"/>
                </a:solidFill>
              </a:rPr>
              <a:t>des continuités </a:t>
            </a:r>
            <a:endParaRPr lang="fr-FR" b="1" dirty="0" smtClean="0">
              <a:solidFill>
                <a:schemeClr val="bg1"/>
              </a:solidFill>
            </a:endParaRPr>
          </a:p>
          <a:p>
            <a:pPr algn="ctr"/>
            <a:r>
              <a:rPr lang="fr-FR" b="1" dirty="0" smtClean="0">
                <a:solidFill>
                  <a:schemeClr val="bg1"/>
                </a:solidFill>
              </a:rPr>
              <a:t>(</a:t>
            </a:r>
            <a:r>
              <a:rPr lang="fr-FR" b="1" dirty="0">
                <a:solidFill>
                  <a:schemeClr val="bg1"/>
                </a:solidFill>
              </a:rPr>
              <a:t>infrastructures, bâtiments agricoles),</a:t>
            </a:r>
          </a:p>
        </p:txBody>
      </p:sp>
    </p:spTree>
    <p:extLst>
      <p:ext uri="{BB962C8B-B14F-4D97-AF65-F5344CB8AC3E}">
        <p14:creationId xmlns="" xmlns:p14="http://schemas.microsoft.com/office/powerpoint/2010/main" val="330180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subTitle" idx="1"/>
          </p:nvPr>
        </p:nvSpPr>
        <p:spPr>
          <a:xfrm>
            <a:off x="263352" y="548680"/>
            <a:ext cx="11849125" cy="61206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Calibri"/>
                <a:ea typeface="Calibri"/>
                <a:cs typeface="Calibri"/>
                <a:sym typeface="Calibri"/>
              </a:rPr>
              <a:t>La </a:t>
            </a:r>
            <a:r>
              <a:rPr lang="en-US" sz="3200" b="1" i="0" u="none" strike="noStrike" cap="none" baseline="0" dirty="0" err="1">
                <a:solidFill>
                  <a:schemeClr val="dk1"/>
                </a:solidFill>
                <a:latin typeface="Calibri"/>
                <a:ea typeface="Calibri"/>
                <a:cs typeface="Calibri"/>
                <a:sym typeface="Calibri"/>
              </a:rPr>
              <a:t>dynamique</a:t>
            </a:r>
            <a:r>
              <a:rPr lang="en-US" sz="3200" b="1" i="0" u="none" strike="noStrike" cap="none" baseline="0" dirty="0">
                <a:solidFill>
                  <a:schemeClr val="dk1"/>
                </a:solidFill>
                <a:latin typeface="Calibri"/>
                <a:ea typeface="Calibri"/>
                <a:cs typeface="Calibri"/>
                <a:sym typeface="Calibri"/>
              </a:rPr>
              <a:t> du </a:t>
            </a:r>
            <a:r>
              <a:rPr lang="en-US" sz="3200" b="1" i="0" u="none" strike="noStrike" cap="none" baseline="0" dirty="0" err="1">
                <a:solidFill>
                  <a:schemeClr val="dk1"/>
                </a:solidFill>
                <a:latin typeface="Calibri"/>
                <a:ea typeface="Calibri"/>
                <a:cs typeface="Calibri"/>
                <a:sym typeface="Calibri"/>
              </a:rPr>
              <a:t>projet</a:t>
            </a:r>
            <a:endParaRPr lang="en-US" sz="3200" b="1"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1800" dirty="0">
              <a:solidFill>
                <a:schemeClr val="dk1"/>
              </a:solidFill>
              <a:latin typeface="Calibri"/>
              <a:ea typeface="Calibri"/>
              <a:cs typeface="Calibri"/>
              <a:sym typeface="Calibri"/>
            </a:endParaRPr>
          </a:p>
          <a:p>
            <a:pPr>
              <a:buSzPct val="25000"/>
            </a:pPr>
            <a:r>
              <a:rPr lang="fr-FR" sz="1800" b="1" dirty="0">
                <a:solidFill>
                  <a:schemeClr val="tx1"/>
                </a:solidFill>
                <a:latin typeface="Calibri" panose="020F0502020204030204" pitchFamily="34" charset="0"/>
              </a:rPr>
              <a:t>Retenu dans le cadre de l’appel à </a:t>
            </a:r>
            <a:r>
              <a:rPr lang="fr-FR" sz="1800" b="1" dirty="0" smtClean="0">
                <a:solidFill>
                  <a:schemeClr val="tx1"/>
                </a:solidFill>
                <a:latin typeface="Calibri" panose="020F0502020204030204" pitchFamily="34" charset="0"/>
              </a:rPr>
              <a:t>projet « Plan de Paysage » </a:t>
            </a:r>
            <a:r>
              <a:rPr lang="fr-FR" sz="1800" b="1" dirty="0">
                <a:solidFill>
                  <a:schemeClr val="tx1"/>
                </a:solidFill>
                <a:latin typeface="Calibri" panose="020F0502020204030204" pitchFamily="34" charset="0"/>
              </a:rPr>
              <a:t>du ministère du développement durable en </a:t>
            </a:r>
            <a:r>
              <a:rPr lang="fr-FR" sz="1800" b="1" dirty="0" smtClean="0">
                <a:solidFill>
                  <a:schemeClr val="tx1"/>
                </a:solidFill>
                <a:latin typeface="Calibri" panose="020F0502020204030204" pitchFamily="34" charset="0"/>
              </a:rPr>
              <a:t>2014 l</a:t>
            </a:r>
            <a:r>
              <a:rPr lang="fr-FR" sz="1800" b="1" i="0" u="none" strike="noStrike" cap="none" baseline="0" dirty="0" smtClean="0">
                <a:solidFill>
                  <a:schemeClr val="dk1"/>
                </a:solidFill>
                <a:latin typeface="Calibri" panose="020F0502020204030204" pitchFamily="34" charset="0"/>
                <a:ea typeface="Calibri"/>
                <a:cs typeface="Calibri"/>
                <a:sym typeface="Calibri"/>
              </a:rPr>
              <a:t>es</a:t>
            </a:r>
            <a:r>
              <a:rPr lang="fr-FR" sz="1800" b="1" i="0" u="none" strike="noStrike" cap="none" dirty="0" smtClean="0">
                <a:solidFill>
                  <a:schemeClr val="dk1"/>
                </a:solidFill>
                <a:latin typeface="Calibri" panose="020F0502020204030204" pitchFamily="34" charset="0"/>
                <a:ea typeface="Calibri"/>
                <a:cs typeface="Calibri"/>
                <a:sym typeface="Calibri"/>
              </a:rPr>
              <a:t> membres du bureau de la CC Trièves ont décidé de lancer une étude à l’échelle du territoire Trièves.</a:t>
            </a:r>
          </a:p>
          <a:p>
            <a:pPr algn="l">
              <a:buSzPct val="25000"/>
            </a:pPr>
            <a:r>
              <a:rPr lang="fr-FR" sz="1800" b="1" dirty="0" smtClean="0">
                <a:solidFill>
                  <a:schemeClr val="dk1"/>
                </a:solidFill>
                <a:latin typeface="Calibri" panose="020F0502020204030204" pitchFamily="34" charset="0"/>
                <a:ea typeface="Calibri"/>
                <a:cs typeface="Calibri"/>
                <a:sym typeface="Calibri"/>
              </a:rPr>
              <a:t>L’objectif</a:t>
            </a:r>
            <a:r>
              <a:rPr lang="fr-FR" sz="1800" dirty="0" smtClean="0">
                <a:solidFill>
                  <a:schemeClr val="dk1"/>
                </a:solidFill>
                <a:latin typeface="Calibri" panose="020F0502020204030204" pitchFamily="34" charset="0"/>
                <a:ea typeface="Calibri"/>
                <a:cs typeface="Calibri"/>
                <a:sym typeface="Calibri"/>
              </a:rPr>
              <a:t> : «Réaliser un plan paysage pour le  Trièves avec un programme </a:t>
            </a:r>
            <a:r>
              <a:rPr lang="fr-FR" sz="1800" i="0" u="none" strike="noStrike" cap="none" dirty="0" smtClean="0">
                <a:solidFill>
                  <a:schemeClr val="dk1"/>
                </a:solidFill>
                <a:latin typeface="Calibri" panose="020F0502020204030204" pitchFamily="34" charset="0"/>
                <a:ea typeface="Calibri"/>
                <a:cs typeface="Calibri"/>
                <a:sym typeface="Calibri"/>
              </a:rPr>
              <a:t>d’actions concrètes et priorisées pour préserver et mettre en valeur notre paysage”</a:t>
            </a:r>
          </a:p>
          <a:p>
            <a:pPr lvl="0" algn="l">
              <a:buSzPct val="25000"/>
            </a:pPr>
            <a:r>
              <a:rPr lang="fr-FR" sz="1800" b="1" dirty="0" smtClean="0">
                <a:solidFill>
                  <a:schemeClr val="dk1"/>
                </a:solidFill>
                <a:latin typeface="Calibri" panose="020F0502020204030204" pitchFamily="34" charset="0"/>
                <a:ea typeface="Calibri"/>
                <a:cs typeface="Calibri"/>
                <a:sym typeface="Calibri"/>
              </a:rPr>
              <a:t>Comment : </a:t>
            </a:r>
          </a:p>
          <a:p>
            <a:pPr marL="285750" lvl="0" indent="-285750" algn="just">
              <a:buSzPct val="33000"/>
              <a:buFont typeface="Wingdings" panose="05000000000000000000" pitchFamily="2" charset="2"/>
              <a:buChar char="v"/>
            </a:pPr>
            <a:r>
              <a:rPr lang="fr-FR" sz="1800" dirty="0" smtClean="0">
                <a:solidFill>
                  <a:schemeClr val="dk1"/>
                </a:solidFill>
                <a:latin typeface="Calibri" panose="020F0502020204030204" pitchFamily="34" charset="0"/>
                <a:ea typeface="Calibri"/>
                <a:cs typeface="Calibri"/>
                <a:sym typeface="Calibri"/>
              </a:rPr>
              <a:t>Travail </a:t>
            </a:r>
            <a:r>
              <a:rPr lang="fr-FR" sz="1800" dirty="0">
                <a:solidFill>
                  <a:schemeClr val="dk1"/>
                </a:solidFill>
                <a:latin typeface="Calibri" panose="020F0502020204030204" pitchFamily="34" charset="0"/>
                <a:ea typeface="Calibri"/>
                <a:cs typeface="Calibri"/>
                <a:sym typeface="Calibri"/>
              </a:rPr>
              <a:t>depuis l’écriture du cahier des charges jusqu’au plan actions avec nos partenaires : CAUE, PNRV, </a:t>
            </a:r>
            <a:r>
              <a:rPr lang="fr-FR" sz="1800" dirty="0" smtClean="0">
                <a:solidFill>
                  <a:schemeClr val="dk1"/>
                </a:solidFill>
                <a:latin typeface="Calibri" panose="020F0502020204030204" pitchFamily="34" charset="0"/>
                <a:ea typeface="Calibri"/>
                <a:cs typeface="Calibri"/>
                <a:sym typeface="Calibri"/>
              </a:rPr>
              <a:t>DDT. </a:t>
            </a:r>
          </a:p>
          <a:p>
            <a:pPr marL="285750" lvl="0" indent="-285750" algn="just">
              <a:buSzPct val="33000"/>
              <a:buFont typeface="Wingdings" panose="05000000000000000000" pitchFamily="2" charset="2"/>
              <a:buChar char="v"/>
            </a:pPr>
            <a:r>
              <a:rPr lang="fr-FR" sz="1800" dirty="0" smtClean="0">
                <a:solidFill>
                  <a:schemeClr val="dk1"/>
                </a:solidFill>
                <a:latin typeface="Calibri" panose="020F0502020204030204" pitchFamily="34" charset="0"/>
                <a:ea typeface="Calibri"/>
                <a:cs typeface="Calibri"/>
                <a:sym typeface="Calibri"/>
              </a:rPr>
              <a:t>Création d’un comité pilotage dont la commission aménagement du </a:t>
            </a:r>
            <a:r>
              <a:rPr lang="fr-FR" sz="1800" dirty="0">
                <a:solidFill>
                  <a:schemeClr val="dk1"/>
                </a:solidFill>
                <a:latin typeface="Calibri" panose="020F0502020204030204" pitchFamily="34" charset="0"/>
                <a:ea typeface="Calibri"/>
                <a:cs typeface="Calibri"/>
                <a:sym typeface="Calibri"/>
              </a:rPr>
              <a:t>territoire </a:t>
            </a:r>
            <a:r>
              <a:rPr lang="fr-FR" sz="1800" dirty="0" smtClean="0">
                <a:solidFill>
                  <a:schemeClr val="dk1"/>
                </a:solidFill>
                <a:latin typeface="Calibri" panose="020F0502020204030204" pitchFamily="34" charset="0"/>
                <a:ea typeface="Calibri"/>
                <a:cs typeface="Calibri"/>
                <a:sym typeface="Calibri"/>
              </a:rPr>
              <a:t>et son Vice-Président en sont le support (28 communes représentées), ouvert à nos partenaires institutionnels et aux habitants (Appel à candidature).</a:t>
            </a:r>
            <a:endParaRPr lang="fr-FR" sz="1800" dirty="0">
              <a:solidFill>
                <a:schemeClr val="dk1"/>
              </a:solidFill>
              <a:latin typeface="Calibri" panose="020F0502020204030204" pitchFamily="34" charset="0"/>
              <a:ea typeface="Calibri"/>
              <a:cs typeface="Calibri"/>
              <a:sym typeface="Calibri"/>
            </a:endParaRPr>
          </a:p>
          <a:p>
            <a:pPr marL="285750" marR="0" lvl="0" indent="-285750" algn="just" rtl="0">
              <a:lnSpc>
                <a:spcPct val="90000"/>
              </a:lnSpc>
              <a:spcBef>
                <a:spcPts val="1000"/>
              </a:spcBef>
              <a:spcAft>
                <a:spcPts val="0"/>
              </a:spcAft>
              <a:buClr>
                <a:schemeClr val="dk1"/>
              </a:buClr>
              <a:buSzPct val="33000"/>
              <a:buFont typeface="Wingdings" panose="05000000000000000000" pitchFamily="2" charset="2"/>
              <a:buChar char="v"/>
            </a:pPr>
            <a:r>
              <a:rPr lang="fr-FR" sz="1800" dirty="0" smtClean="0">
                <a:solidFill>
                  <a:schemeClr val="dk1"/>
                </a:solidFill>
                <a:latin typeface="Calibri" panose="020F0502020204030204" pitchFamily="34" charset="0"/>
                <a:ea typeface="Calibri"/>
                <a:cs typeface="Calibri"/>
                <a:sym typeface="Calibri"/>
              </a:rPr>
              <a:t>Recrutement d’un bureau d’étude pour les 3 phases : Diagnostic, définition des objectifs et plan d’actions</a:t>
            </a:r>
          </a:p>
          <a:p>
            <a:pPr marL="285750" indent="-285750" algn="just">
              <a:buSzPct val="33000"/>
              <a:buFont typeface="Wingdings" panose="05000000000000000000" pitchFamily="2" charset="2"/>
              <a:buChar char="v"/>
            </a:pPr>
            <a:r>
              <a:rPr lang="fr-FR" sz="1800" dirty="0" smtClean="0">
                <a:solidFill>
                  <a:schemeClr val="dk1"/>
                </a:solidFill>
                <a:latin typeface="Calibri" panose="020F0502020204030204" pitchFamily="34" charset="0"/>
                <a:ea typeface="Calibri"/>
                <a:cs typeface="Calibri"/>
              </a:rPr>
              <a:t>Diagnostic à partir de l’exploitation </a:t>
            </a:r>
            <a:r>
              <a:rPr lang="fr-FR" sz="1800" dirty="0">
                <a:solidFill>
                  <a:schemeClr val="dk1"/>
                </a:solidFill>
                <a:latin typeface="Calibri" panose="020F0502020204030204" pitchFamily="34" charset="0"/>
                <a:ea typeface="Calibri"/>
                <a:cs typeface="Calibri"/>
              </a:rPr>
              <a:t>des travaux déjà réalisés </a:t>
            </a:r>
            <a:r>
              <a:rPr lang="fr-FR" sz="1800" dirty="0" smtClean="0">
                <a:solidFill>
                  <a:schemeClr val="dk1"/>
                </a:solidFill>
                <a:latin typeface="Calibri" panose="020F0502020204030204" pitchFamily="34" charset="0"/>
                <a:ea typeface="Calibri"/>
                <a:cs typeface="Calibri"/>
              </a:rPr>
              <a:t>et de leur évaluation</a:t>
            </a:r>
          </a:p>
          <a:p>
            <a:pPr marL="285750" indent="-285750" algn="just">
              <a:buSzPct val="33000"/>
              <a:buFont typeface="Wingdings" panose="05000000000000000000" pitchFamily="2" charset="2"/>
              <a:buChar char="v"/>
            </a:pPr>
            <a:r>
              <a:rPr lang="fr-FR" sz="1800" dirty="0" smtClean="0">
                <a:solidFill>
                  <a:schemeClr val="dk1"/>
                </a:solidFill>
                <a:latin typeface="Calibri" panose="020F0502020204030204" pitchFamily="34" charset="0"/>
                <a:ea typeface="Calibri"/>
                <a:cs typeface="Calibri"/>
              </a:rPr>
              <a:t>Démarche </a:t>
            </a:r>
            <a:r>
              <a:rPr lang="fr-FR" sz="1800" dirty="0">
                <a:solidFill>
                  <a:schemeClr val="dk1"/>
                </a:solidFill>
                <a:latin typeface="Calibri" panose="020F0502020204030204" pitchFamily="34" charset="0"/>
                <a:ea typeface="Calibri"/>
                <a:cs typeface="Calibri"/>
              </a:rPr>
              <a:t>participative </a:t>
            </a:r>
            <a:r>
              <a:rPr lang="fr-FR" sz="1800" dirty="0" smtClean="0">
                <a:solidFill>
                  <a:schemeClr val="dk1"/>
                </a:solidFill>
                <a:latin typeface="Calibri" panose="020F0502020204030204" pitchFamily="34" charset="0"/>
                <a:ea typeface="Calibri"/>
                <a:cs typeface="Calibri"/>
              </a:rPr>
              <a:t>avec 5 ateliers, une participation constante d’une trentaine de personnes</a:t>
            </a:r>
          </a:p>
          <a:p>
            <a:pPr algn="l">
              <a:buSzPct val="25000"/>
            </a:pPr>
            <a:endParaRPr lang="fr-FR" sz="800" b="1" dirty="0" smtClean="0">
              <a:solidFill>
                <a:schemeClr val="dk1"/>
              </a:solidFill>
              <a:latin typeface="Calibri" panose="020F0502020204030204" pitchFamily="34" charset="0"/>
              <a:ea typeface="Calibri"/>
              <a:cs typeface="Calibri"/>
            </a:endParaRPr>
          </a:p>
          <a:p>
            <a:pPr algn="l">
              <a:buSzPct val="25000"/>
            </a:pPr>
            <a:r>
              <a:rPr lang="fr-FR" sz="1800" b="1" dirty="0" smtClean="0">
                <a:solidFill>
                  <a:schemeClr val="dk1"/>
                </a:solidFill>
                <a:latin typeface="Calibri" panose="020F0502020204030204" pitchFamily="34" charset="0"/>
                <a:ea typeface="Calibri"/>
                <a:cs typeface="Calibri"/>
              </a:rPr>
              <a:t>Calendrier : </a:t>
            </a:r>
          </a:p>
          <a:p>
            <a:pPr algn="l">
              <a:buSzPct val="25000"/>
            </a:pPr>
            <a:r>
              <a:rPr lang="fr-FR" sz="1800" dirty="0" smtClean="0">
                <a:solidFill>
                  <a:schemeClr val="dk1"/>
                </a:solidFill>
                <a:latin typeface="Calibri" panose="020F0502020204030204" pitchFamily="34" charset="0"/>
                <a:ea typeface="Calibri"/>
                <a:cs typeface="Calibri"/>
              </a:rPr>
              <a:t>Lancement de l’étude en mars 2014 </a:t>
            </a:r>
          </a:p>
          <a:p>
            <a:pPr algn="l">
              <a:buSzPct val="25000"/>
            </a:pPr>
            <a:r>
              <a:rPr lang="fr-FR" sz="1800" dirty="0" smtClean="0">
                <a:solidFill>
                  <a:schemeClr val="dk1"/>
                </a:solidFill>
                <a:latin typeface="Calibri" panose="020F0502020204030204" pitchFamily="34" charset="0"/>
                <a:ea typeface="Calibri"/>
                <a:cs typeface="Calibri"/>
              </a:rPr>
              <a:t>Approbation du plan d’action par le conseil communautaire en juin 2015</a:t>
            </a:r>
            <a:endParaRPr lang="fr-FR" sz="1800" dirty="0">
              <a:solidFill>
                <a:schemeClr val="dk1"/>
              </a:solidFill>
              <a:latin typeface="Calibri" panose="020F0502020204030204" pitchFamily="34" charset="0"/>
              <a:ea typeface="Calibri"/>
              <a:cs typeface="Calibri"/>
            </a:endParaRPr>
          </a:p>
          <a:p>
            <a:pPr lvl="0" algn="l">
              <a:spcBef>
                <a:spcPts val="0"/>
              </a:spcBef>
            </a:pPr>
            <a:endParaRPr lang="fr-FR" sz="2400" dirty="0">
              <a:solidFill>
                <a:schemeClr val="dk1"/>
              </a:solidFill>
              <a:latin typeface="Calibri"/>
              <a:ea typeface="Calibri"/>
              <a:cs typeface="Calibri"/>
              <a:sym typeface="Calibri"/>
            </a:endParaRPr>
          </a:p>
          <a:p>
            <a:pPr marL="285750" marR="0" lvl="0" indent="-285750" algn="l" rtl="0">
              <a:lnSpc>
                <a:spcPct val="90000"/>
              </a:lnSpc>
              <a:spcBef>
                <a:spcPts val="1000"/>
              </a:spcBef>
              <a:spcAft>
                <a:spcPts val="0"/>
              </a:spcAft>
              <a:buClr>
                <a:schemeClr val="dk1"/>
              </a:buClr>
              <a:buSzPct val="33000"/>
              <a:buFont typeface="Wingdings" panose="05000000000000000000" pitchFamily="2" charset="2"/>
              <a:buChar char="v"/>
            </a:pPr>
            <a:endParaRPr lang="fr-FR" sz="1800" dirty="0" smtClean="0">
              <a:solidFill>
                <a:schemeClr val="dk1"/>
              </a:solidFill>
              <a:latin typeface="Calibri" panose="020F0502020204030204" pitchFamily="34" charset="0"/>
              <a:ea typeface="Calibri"/>
              <a:cs typeface="Calibri"/>
              <a:sym typeface="Calibri"/>
            </a:endParaRPr>
          </a:p>
          <a:p>
            <a:pPr marL="0" marR="0" lvl="0" indent="0" algn="ctr" rtl="0">
              <a:lnSpc>
                <a:spcPct val="90000"/>
              </a:lnSpc>
              <a:spcBef>
                <a:spcPts val="100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lèche vers le bas 3"/>
          <p:cNvSpPr>
            <a:spLocks noChangeArrowheads="1"/>
          </p:cNvSpPr>
          <p:nvPr/>
        </p:nvSpPr>
        <p:spPr bwMode="auto">
          <a:xfrm>
            <a:off x="3119967" y="1341439"/>
            <a:ext cx="480484" cy="4535487"/>
          </a:xfrm>
          <a:prstGeom prst="downArrow">
            <a:avLst>
              <a:gd name="adj1" fmla="val 17343"/>
              <a:gd name="adj2" fmla="val 36884"/>
            </a:avLst>
          </a:prstGeom>
          <a:solidFill>
            <a:srgbClr val="D7ED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fr-FR">
              <a:solidFill>
                <a:srgbClr val="000000"/>
              </a:solidFill>
            </a:endParaRPr>
          </a:p>
        </p:txBody>
      </p:sp>
      <p:sp>
        <p:nvSpPr>
          <p:cNvPr id="18458" name="AutoShape 26"/>
          <p:cNvSpPr>
            <a:spLocks noChangeAspect="1" noChangeArrowheads="1"/>
          </p:cNvSpPr>
          <p:nvPr/>
        </p:nvSpPr>
        <p:spPr bwMode="auto">
          <a:xfrm>
            <a:off x="7247467" y="5732463"/>
            <a:ext cx="863600" cy="576262"/>
          </a:xfrm>
          <a:prstGeom prst="cube">
            <a:avLst>
              <a:gd name="adj" fmla="val 25000"/>
            </a:avLst>
          </a:prstGeom>
          <a:solidFill>
            <a:srgbClr val="008080"/>
          </a:solidFill>
          <a:ln>
            <a:noFill/>
          </a:ln>
          <a:effectLst>
            <a:outerShdw blurRad="63500" dist="35921" dir="2700000" algn="ctr" rotWithShape="0">
              <a:srgbClr val="000000">
                <a:alpha val="75000"/>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hangingPunct="0">
              <a:defRPr/>
            </a:pPr>
            <a:endParaRPr lang="fr-FR"/>
          </a:p>
        </p:txBody>
      </p:sp>
      <p:sp>
        <p:nvSpPr>
          <p:cNvPr id="5123" name="Rectangle 3"/>
          <p:cNvSpPr>
            <a:spLocks noChangeArrowheads="1"/>
          </p:cNvSpPr>
          <p:nvPr/>
        </p:nvSpPr>
        <p:spPr bwMode="auto">
          <a:xfrm>
            <a:off x="941918" y="1125539"/>
            <a:ext cx="136447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0" hangingPunct="0"/>
            <a:r>
              <a:rPr lang="fr-FR" sz="1800" b="1">
                <a:solidFill>
                  <a:srgbClr val="FF8000"/>
                </a:solidFill>
              </a:rPr>
              <a:t>Diagnostic</a:t>
            </a:r>
          </a:p>
        </p:txBody>
      </p:sp>
      <p:sp>
        <p:nvSpPr>
          <p:cNvPr id="5124" name="Rectangle 4"/>
          <p:cNvSpPr>
            <a:spLocks noChangeArrowheads="1"/>
          </p:cNvSpPr>
          <p:nvPr/>
        </p:nvSpPr>
        <p:spPr bwMode="auto">
          <a:xfrm>
            <a:off x="431800" y="2781301"/>
            <a:ext cx="2133918"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0" hangingPunct="0"/>
            <a:r>
              <a:rPr lang="fr-FR" sz="1800" b="1">
                <a:solidFill>
                  <a:srgbClr val="FF8000"/>
                </a:solidFill>
              </a:rPr>
              <a:t>Objectifs de </a:t>
            </a:r>
          </a:p>
          <a:p>
            <a:pPr eaLnBrk="0" hangingPunct="0"/>
            <a:r>
              <a:rPr lang="fr-FR" sz="1800" b="1">
                <a:solidFill>
                  <a:srgbClr val="FF8000"/>
                </a:solidFill>
              </a:rPr>
              <a:t>qualité paysagère</a:t>
            </a:r>
          </a:p>
        </p:txBody>
      </p:sp>
      <p:sp>
        <p:nvSpPr>
          <p:cNvPr id="5125" name="Rectangle 5"/>
          <p:cNvSpPr>
            <a:spLocks noChangeArrowheads="1"/>
          </p:cNvSpPr>
          <p:nvPr/>
        </p:nvSpPr>
        <p:spPr bwMode="auto">
          <a:xfrm>
            <a:off x="624418" y="5661025"/>
            <a:ext cx="1749197"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0" hangingPunct="0"/>
            <a:r>
              <a:rPr lang="fr-FR" sz="1800" b="1">
                <a:solidFill>
                  <a:srgbClr val="FF8000"/>
                </a:solidFill>
              </a:rPr>
              <a:t>Plan d</a:t>
            </a:r>
            <a:r>
              <a:rPr lang="ja-JP" altLang="fr-FR" sz="1800" b="1">
                <a:solidFill>
                  <a:srgbClr val="FF8000"/>
                </a:solidFill>
              </a:rPr>
              <a:t>’</a:t>
            </a:r>
            <a:r>
              <a:rPr lang="fr-FR" altLang="ja-JP" sz="1800" b="1">
                <a:solidFill>
                  <a:srgbClr val="FF8000"/>
                </a:solidFill>
              </a:rPr>
              <a:t>actions</a:t>
            </a:r>
            <a:endParaRPr lang="fr-FR" sz="1800" b="1">
              <a:solidFill>
                <a:srgbClr val="FF8000"/>
              </a:solidFill>
            </a:endParaRPr>
          </a:p>
        </p:txBody>
      </p:sp>
      <p:sp>
        <p:nvSpPr>
          <p:cNvPr id="18438" name="AutoShape 6"/>
          <p:cNvSpPr>
            <a:spLocks noChangeArrowheads="1"/>
          </p:cNvSpPr>
          <p:nvPr/>
        </p:nvSpPr>
        <p:spPr bwMode="auto">
          <a:xfrm>
            <a:off x="5615946" y="980654"/>
            <a:ext cx="4224867" cy="1152202"/>
          </a:xfrm>
          <a:prstGeom prst="roundRect">
            <a:avLst>
              <a:gd name="adj" fmla="val 16667"/>
            </a:avLst>
          </a:prstGeom>
          <a:solidFill>
            <a:srgbClr val="FF8000"/>
          </a:solidFill>
          <a:ln>
            <a:noFill/>
          </a:ln>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algn="ctr" eaLnBrk="0" hangingPunct="0">
              <a:defRPr/>
            </a:pPr>
            <a:r>
              <a:rPr lang="fr-FR" sz="1800" dirty="0"/>
              <a:t>Atelier </a:t>
            </a:r>
            <a:r>
              <a:rPr lang="fr-FR" sz="1800" dirty="0" smtClean="0"/>
              <a:t>«</a:t>
            </a:r>
            <a:r>
              <a:rPr lang="fr-FR" sz="1800" dirty="0"/>
              <a:t>Cartes sur Table </a:t>
            </a:r>
            <a:r>
              <a:rPr lang="fr-FR" sz="1800" dirty="0" smtClean="0"/>
              <a:t>»</a:t>
            </a:r>
          </a:p>
          <a:p>
            <a:pPr lvl="0" algn="ctr" eaLnBrk="0" hangingPunct="0">
              <a:defRPr/>
            </a:pPr>
            <a:r>
              <a:rPr lang="fr-FR" sz="1200" dirty="0"/>
              <a:t>Synthèse </a:t>
            </a:r>
            <a:r>
              <a:rPr lang="fr-FR" sz="1200" dirty="0" smtClean="0"/>
              <a:t>documentaire</a:t>
            </a:r>
          </a:p>
          <a:p>
            <a:pPr algn="ctr" eaLnBrk="0" hangingPunct="0">
              <a:defRPr/>
            </a:pPr>
            <a:r>
              <a:rPr lang="fr-FR" sz="1200" dirty="0" smtClean="0"/>
              <a:t>Analyse des enjeux </a:t>
            </a:r>
            <a:r>
              <a:rPr lang="fr-FR" sz="1200" dirty="0"/>
              <a:t>/ tendances d’évolution</a:t>
            </a:r>
          </a:p>
          <a:p>
            <a:pPr algn="ctr" eaLnBrk="0" hangingPunct="0">
              <a:defRPr/>
            </a:pPr>
            <a:r>
              <a:rPr lang="fr-FR" sz="1200" dirty="0"/>
              <a:t>Prise de recul sur les actions </a:t>
            </a:r>
            <a:r>
              <a:rPr lang="fr-FR" sz="1200" dirty="0" smtClean="0"/>
              <a:t>réalisées</a:t>
            </a:r>
            <a:endParaRPr lang="fr-FR" sz="1800" dirty="0"/>
          </a:p>
        </p:txBody>
      </p:sp>
      <p:sp>
        <p:nvSpPr>
          <p:cNvPr id="18442" name="AutoShape 10"/>
          <p:cNvSpPr>
            <a:spLocks noChangeAspect="1" noChangeArrowheads="1"/>
          </p:cNvSpPr>
          <p:nvPr/>
        </p:nvSpPr>
        <p:spPr bwMode="auto">
          <a:xfrm>
            <a:off x="4847861" y="2890838"/>
            <a:ext cx="2797600" cy="645600"/>
          </a:xfrm>
          <a:prstGeom prst="roundRect">
            <a:avLst>
              <a:gd name="adj" fmla="val 16667"/>
            </a:avLst>
          </a:prstGeom>
          <a:solidFill>
            <a:srgbClr val="0080FF"/>
          </a:solidFill>
          <a:ln>
            <a:noFill/>
          </a:ln>
          <a:effectLst>
            <a:outerShdw blurRad="63500" dist="107763" dir="18900000" algn="ctr" rotWithShape="0">
              <a:srgbClr val="000000">
                <a:alpha val="74998"/>
              </a:srgbClr>
            </a:outer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algn="ctr" eaLnBrk="0" hangingPunct="0">
              <a:defRPr/>
            </a:pPr>
            <a:r>
              <a:rPr lang="fr-FR" sz="1600" i="1" dirty="0"/>
              <a:t>Accueillir</a:t>
            </a:r>
          </a:p>
        </p:txBody>
      </p:sp>
      <p:sp>
        <p:nvSpPr>
          <p:cNvPr id="5128" name="AutoShape 12"/>
          <p:cNvSpPr>
            <a:spLocks noChangeArrowheads="1"/>
          </p:cNvSpPr>
          <p:nvPr/>
        </p:nvSpPr>
        <p:spPr bwMode="auto">
          <a:xfrm>
            <a:off x="3983568" y="2349501"/>
            <a:ext cx="7584017" cy="2232025"/>
          </a:xfrm>
          <a:prstGeom prst="roundRect">
            <a:avLst>
              <a:gd name="adj" fmla="val 16667"/>
            </a:avLst>
          </a:prstGeom>
          <a:noFill/>
          <a:ln w="57150">
            <a:solidFill>
              <a:srgbClr val="0080FF"/>
            </a:solidFill>
            <a:prstDash val="sysDot"/>
            <a:round/>
            <a:headEnd/>
            <a:tailEnd/>
          </a:ln>
          <a:extLst>
            <a:ext uri="{909E8E84-426E-40DD-AFC4-6F175D3DCCD1}">
              <a14:hiddenFill xmlns="" xmlns:a14="http://schemas.microsoft.com/office/drawing/2010/main">
                <a:solidFill>
                  <a:schemeClr val="accent1"/>
                </a:solidFill>
              </a14:hiddenFill>
            </a:ext>
          </a:extLst>
        </p:spPr>
        <p:txBody>
          <a:bodyPr wrap="none" anchor="ctr"/>
          <a:lstStyle/>
          <a:p>
            <a:pPr eaLnBrk="0" hangingPunct="0"/>
            <a:endParaRPr lang="fr-FR"/>
          </a:p>
        </p:txBody>
      </p:sp>
      <p:sp>
        <p:nvSpPr>
          <p:cNvPr id="18445" name="AutoShape 13"/>
          <p:cNvSpPr>
            <a:spLocks noChangeAspect="1" noChangeArrowheads="1"/>
          </p:cNvSpPr>
          <p:nvPr/>
        </p:nvSpPr>
        <p:spPr bwMode="auto">
          <a:xfrm>
            <a:off x="7779152" y="2890838"/>
            <a:ext cx="2797600" cy="645600"/>
          </a:xfrm>
          <a:prstGeom prst="roundRect">
            <a:avLst>
              <a:gd name="adj" fmla="val 16667"/>
            </a:avLst>
          </a:prstGeom>
          <a:solidFill>
            <a:srgbClr val="0080FF"/>
          </a:solidFill>
          <a:ln>
            <a:noFill/>
          </a:ln>
          <a:effectLst>
            <a:outerShdw blurRad="63500" dist="107763" dir="18900000" algn="ctr" rotWithShape="0">
              <a:srgbClr val="000000">
                <a:alpha val="74998"/>
              </a:srgbClr>
            </a:outer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algn="ctr" eaLnBrk="0" hangingPunct="0">
              <a:defRPr/>
            </a:pPr>
            <a:r>
              <a:rPr lang="fr-FR" sz="1600" i="1" dirty="0"/>
              <a:t>Habiter</a:t>
            </a:r>
          </a:p>
        </p:txBody>
      </p:sp>
      <p:sp>
        <p:nvSpPr>
          <p:cNvPr id="18446" name="AutoShape 14"/>
          <p:cNvSpPr>
            <a:spLocks noChangeAspect="1" noChangeArrowheads="1"/>
          </p:cNvSpPr>
          <p:nvPr/>
        </p:nvSpPr>
        <p:spPr bwMode="auto">
          <a:xfrm>
            <a:off x="4847861" y="3683000"/>
            <a:ext cx="2797600" cy="645600"/>
          </a:xfrm>
          <a:prstGeom prst="roundRect">
            <a:avLst>
              <a:gd name="adj" fmla="val 16667"/>
            </a:avLst>
          </a:prstGeom>
          <a:solidFill>
            <a:srgbClr val="0080FF"/>
          </a:solidFill>
          <a:ln>
            <a:noFill/>
          </a:ln>
          <a:effectLst>
            <a:outerShdw blurRad="63500" dist="107763" dir="18900000" algn="ctr" rotWithShape="0">
              <a:srgbClr val="000000">
                <a:alpha val="74998"/>
              </a:srgbClr>
            </a:outer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algn="ctr" eaLnBrk="0" hangingPunct="0">
              <a:defRPr/>
            </a:pPr>
            <a:r>
              <a:rPr lang="fr-FR" sz="1600" i="1" dirty="0" smtClean="0"/>
              <a:t>Reconquérir</a:t>
            </a:r>
            <a:endParaRPr lang="fr-FR" sz="1600" i="1" dirty="0"/>
          </a:p>
        </p:txBody>
      </p:sp>
      <p:sp>
        <p:nvSpPr>
          <p:cNvPr id="18448" name="AutoShape 16"/>
          <p:cNvSpPr>
            <a:spLocks noChangeAspect="1" noChangeArrowheads="1"/>
          </p:cNvSpPr>
          <p:nvPr/>
        </p:nvSpPr>
        <p:spPr bwMode="auto">
          <a:xfrm>
            <a:off x="7810901" y="3683000"/>
            <a:ext cx="2797600" cy="645600"/>
          </a:xfrm>
          <a:prstGeom prst="roundRect">
            <a:avLst>
              <a:gd name="adj" fmla="val 16667"/>
            </a:avLst>
          </a:prstGeom>
          <a:solidFill>
            <a:srgbClr val="0080FF"/>
          </a:solidFill>
          <a:ln>
            <a:noFill/>
          </a:ln>
          <a:effectLst>
            <a:outerShdw blurRad="63500" dist="107763" dir="18900000" algn="ctr" rotWithShape="0">
              <a:srgbClr val="000000">
                <a:alpha val="74998"/>
              </a:srgbClr>
            </a:outer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algn="ctr" eaLnBrk="0" hangingPunct="0">
              <a:defRPr/>
            </a:pPr>
            <a:r>
              <a:rPr lang="fr-FR" sz="1600" i="1" dirty="0"/>
              <a:t>Planifier</a:t>
            </a:r>
          </a:p>
        </p:txBody>
      </p:sp>
      <p:sp>
        <p:nvSpPr>
          <p:cNvPr id="5132" name="Rectangle 18"/>
          <p:cNvSpPr>
            <a:spLocks noChangeArrowheads="1"/>
          </p:cNvSpPr>
          <p:nvPr/>
        </p:nvSpPr>
        <p:spPr bwMode="auto">
          <a:xfrm>
            <a:off x="5230285" y="2349500"/>
            <a:ext cx="5090583"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eaLnBrk="0" hangingPunct="0"/>
            <a:r>
              <a:rPr lang="fr-FR" sz="1800" i="1"/>
              <a:t>4 Ateliers </a:t>
            </a:r>
            <a:r>
              <a:rPr lang="fr-FR" altLang="ja-JP" sz="1800" i="1"/>
              <a:t>Projet Paysage</a:t>
            </a:r>
          </a:p>
        </p:txBody>
      </p:sp>
      <p:sp>
        <p:nvSpPr>
          <p:cNvPr id="18453" name="AutoShape 21"/>
          <p:cNvSpPr>
            <a:spLocks noChangeAspect="1" noChangeArrowheads="1"/>
          </p:cNvSpPr>
          <p:nvPr/>
        </p:nvSpPr>
        <p:spPr bwMode="auto">
          <a:xfrm>
            <a:off x="6288617" y="5732463"/>
            <a:ext cx="863600" cy="576262"/>
          </a:xfrm>
          <a:prstGeom prst="cube">
            <a:avLst>
              <a:gd name="adj" fmla="val 25000"/>
            </a:avLst>
          </a:prstGeom>
          <a:solidFill>
            <a:srgbClr val="008080"/>
          </a:solidFill>
          <a:ln>
            <a:noFill/>
          </a:ln>
          <a:effectLst>
            <a:outerShdw blurRad="63500" dist="35921" dir="2700000" algn="ctr" rotWithShape="0">
              <a:srgbClr val="000000">
                <a:alpha val="75000"/>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hangingPunct="0">
              <a:defRPr/>
            </a:pPr>
            <a:endParaRPr lang="fr-FR"/>
          </a:p>
        </p:txBody>
      </p:sp>
      <p:sp>
        <p:nvSpPr>
          <p:cNvPr id="18457" name="AutoShape 25"/>
          <p:cNvSpPr>
            <a:spLocks noChangeAspect="1" noChangeArrowheads="1"/>
          </p:cNvSpPr>
          <p:nvPr/>
        </p:nvSpPr>
        <p:spPr bwMode="auto">
          <a:xfrm>
            <a:off x="8208433" y="5732463"/>
            <a:ext cx="863600" cy="576262"/>
          </a:xfrm>
          <a:prstGeom prst="cube">
            <a:avLst>
              <a:gd name="adj" fmla="val 25000"/>
            </a:avLst>
          </a:prstGeom>
          <a:solidFill>
            <a:srgbClr val="008080"/>
          </a:solidFill>
          <a:ln>
            <a:noFill/>
          </a:ln>
          <a:effectLst>
            <a:outerShdw blurRad="63500" dist="35921" dir="2700000" algn="ctr" rotWithShape="0">
              <a:srgbClr val="000000">
                <a:alpha val="75000"/>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hangingPunct="0">
              <a:defRPr/>
            </a:pPr>
            <a:endParaRPr lang="fr-FR"/>
          </a:p>
        </p:txBody>
      </p:sp>
      <p:sp>
        <p:nvSpPr>
          <p:cNvPr id="18456" name="AutoShape 24"/>
          <p:cNvSpPr>
            <a:spLocks noChangeAspect="1" noChangeArrowheads="1"/>
          </p:cNvSpPr>
          <p:nvPr/>
        </p:nvSpPr>
        <p:spPr bwMode="auto">
          <a:xfrm>
            <a:off x="6766984" y="5300663"/>
            <a:ext cx="863600" cy="576262"/>
          </a:xfrm>
          <a:prstGeom prst="cube">
            <a:avLst>
              <a:gd name="adj" fmla="val 25000"/>
            </a:avLst>
          </a:prstGeom>
          <a:solidFill>
            <a:srgbClr val="008080"/>
          </a:solidFill>
          <a:ln>
            <a:noFill/>
          </a:ln>
          <a:effectLst>
            <a:outerShdw blurRad="63500" dist="35921" dir="2700000" algn="ctr" rotWithShape="0">
              <a:srgbClr val="000000">
                <a:alpha val="75000"/>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hangingPunct="0">
              <a:defRPr/>
            </a:pPr>
            <a:endParaRPr lang="fr-FR"/>
          </a:p>
        </p:txBody>
      </p:sp>
      <p:sp>
        <p:nvSpPr>
          <p:cNvPr id="5136" name="AutoShape 28"/>
          <p:cNvSpPr>
            <a:spLocks noChangeArrowheads="1"/>
          </p:cNvSpPr>
          <p:nvPr/>
        </p:nvSpPr>
        <p:spPr bwMode="auto">
          <a:xfrm rot="5412643">
            <a:off x="1344084" y="3903663"/>
            <a:ext cx="990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8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fr-FR"/>
          </a:p>
        </p:txBody>
      </p:sp>
      <p:sp>
        <p:nvSpPr>
          <p:cNvPr id="18455" name="AutoShape 23"/>
          <p:cNvSpPr>
            <a:spLocks noChangeAspect="1" noChangeArrowheads="1"/>
          </p:cNvSpPr>
          <p:nvPr/>
        </p:nvSpPr>
        <p:spPr bwMode="auto">
          <a:xfrm>
            <a:off x="7727951" y="5300663"/>
            <a:ext cx="863600" cy="576262"/>
          </a:xfrm>
          <a:prstGeom prst="cube">
            <a:avLst>
              <a:gd name="adj" fmla="val 25000"/>
            </a:avLst>
          </a:prstGeom>
          <a:solidFill>
            <a:srgbClr val="008080"/>
          </a:solidFill>
          <a:ln>
            <a:noFill/>
          </a:ln>
          <a:effectLst>
            <a:outerShdw blurRad="63500" dist="35921" dir="2700000" algn="ctr" rotWithShape="0">
              <a:srgbClr val="000000">
                <a:alpha val="75000"/>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hangingPunct="0">
              <a:defRPr/>
            </a:pPr>
            <a:endParaRPr lang="fr-FR"/>
          </a:p>
        </p:txBody>
      </p:sp>
      <p:sp>
        <p:nvSpPr>
          <p:cNvPr id="18459" name="AutoShape 27"/>
          <p:cNvSpPr>
            <a:spLocks noChangeAspect="1" noChangeArrowheads="1"/>
          </p:cNvSpPr>
          <p:nvPr/>
        </p:nvSpPr>
        <p:spPr bwMode="auto">
          <a:xfrm>
            <a:off x="7247467" y="4868863"/>
            <a:ext cx="863600" cy="576262"/>
          </a:xfrm>
          <a:prstGeom prst="cube">
            <a:avLst>
              <a:gd name="adj" fmla="val 25000"/>
            </a:avLst>
          </a:prstGeom>
          <a:solidFill>
            <a:srgbClr val="008080"/>
          </a:solidFill>
          <a:ln>
            <a:noFill/>
          </a:ln>
          <a:effectLst>
            <a:outerShdw blurRad="63500" dist="35921" dir="2700000" algn="ctr" rotWithShape="0">
              <a:srgbClr val="000000">
                <a:alpha val="75000"/>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hangingPunct="0">
              <a:defRPr/>
            </a:pPr>
            <a:endParaRPr lang="fr-FR"/>
          </a:p>
        </p:txBody>
      </p:sp>
      <p:sp>
        <p:nvSpPr>
          <p:cNvPr id="5140" name="AutoShape 28"/>
          <p:cNvSpPr>
            <a:spLocks noChangeArrowheads="1"/>
          </p:cNvSpPr>
          <p:nvPr/>
        </p:nvSpPr>
        <p:spPr bwMode="auto">
          <a:xfrm rot="5412643">
            <a:off x="1344084" y="1758950"/>
            <a:ext cx="990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8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fr-FR"/>
          </a:p>
        </p:txBody>
      </p:sp>
      <p:sp>
        <p:nvSpPr>
          <p:cNvPr id="5141" name="Ellipse 1"/>
          <p:cNvSpPr>
            <a:spLocks noChangeAspect="1"/>
          </p:cNvSpPr>
          <p:nvPr/>
        </p:nvSpPr>
        <p:spPr bwMode="auto">
          <a:xfrm>
            <a:off x="2734734" y="908051"/>
            <a:ext cx="1248833" cy="474663"/>
          </a:xfrm>
          <a:prstGeom prst="ellipse">
            <a:avLst/>
          </a:prstGeom>
          <a:solidFill>
            <a:srgbClr val="95C94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r>
              <a:rPr lang="fr-FR" sz="1100" b="1">
                <a:solidFill>
                  <a:srgbClr val="000000"/>
                </a:solidFill>
              </a:rPr>
              <a:t>CoPil 1</a:t>
            </a:r>
          </a:p>
          <a:p>
            <a:pPr eaLnBrk="0" hangingPunct="0"/>
            <a:r>
              <a:rPr lang="fr-FR" sz="900">
                <a:solidFill>
                  <a:srgbClr val="000000"/>
                </a:solidFill>
              </a:rPr>
              <a:t>03/2014</a:t>
            </a:r>
          </a:p>
        </p:txBody>
      </p:sp>
      <p:sp>
        <p:nvSpPr>
          <p:cNvPr id="5142" name="Ellipse 21"/>
          <p:cNvSpPr>
            <a:spLocks noChangeAspect="1"/>
          </p:cNvSpPr>
          <p:nvPr/>
        </p:nvSpPr>
        <p:spPr bwMode="auto">
          <a:xfrm>
            <a:off x="2734734" y="1989139"/>
            <a:ext cx="1248833" cy="473075"/>
          </a:xfrm>
          <a:prstGeom prst="ellipse">
            <a:avLst/>
          </a:prstGeom>
          <a:solidFill>
            <a:srgbClr val="95C94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r>
              <a:rPr lang="fr-FR" sz="1100" b="1">
                <a:solidFill>
                  <a:srgbClr val="000000"/>
                </a:solidFill>
              </a:rPr>
              <a:t>CoPil 2</a:t>
            </a:r>
          </a:p>
          <a:p>
            <a:pPr eaLnBrk="0" hangingPunct="0"/>
            <a:r>
              <a:rPr lang="fr-FR" sz="900">
                <a:solidFill>
                  <a:srgbClr val="000000"/>
                </a:solidFill>
              </a:rPr>
              <a:t>06/2014</a:t>
            </a:r>
          </a:p>
        </p:txBody>
      </p:sp>
      <p:sp>
        <p:nvSpPr>
          <p:cNvPr id="5143" name="Ellipse 22"/>
          <p:cNvSpPr>
            <a:spLocks noChangeAspect="1"/>
          </p:cNvSpPr>
          <p:nvPr/>
        </p:nvSpPr>
        <p:spPr bwMode="auto">
          <a:xfrm>
            <a:off x="2734734" y="4508501"/>
            <a:ext cx="1248833" cy="474663"/>
          </a:xfrm>
          <a:prstGeom prst="ellipse">
            <a:avLst/>
          </a:prstGeom>
          <a:solidFill>
            <a:srgbClr val="95C94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r>
              <a:rPr lang="fr-FR" sz="1100" b="1" dirty="0" err="1">
                <a:solidFill>
                  <a:srgbClr val="000000"/>
                </a:solidFill>
              </a:rPr>
              <a:t>CoPil</a:t>
            </a:r>
            <a:r>
              <a:rPr lang="fr-FR" sz="1100" b="1" dirty="0">
                <a:solidFill>
                  <a:srgbClr val="000000"/>
                </a:solidFill>
              </a:rPr>
              <a:t> 3</a:t>
            </a:r>
          </a:p>
          <a:p>
            <a:pPr eaLnBrk="0" hangingPunct="0"/>
            <a:r>
              <a:rPr lang="fr-FR" sz="900" dirty="0" smtClean="0">
                <a:solidFill>
                  <a:srgbClr val="000000"/>
                </a:solidFill>
              </a:rPr>
              <a:t>11/</a:t>
            </a:r>
            <a:r>
              <a:rPr lang="fr-FR" sz="900" dirty="0">
                <a:solidFill>
                  <a:srgbClr val="000000"/>
                </a:solidFill>
              </a:rPr>
              <a:t>2014</a:t>
            </a:r>
          </a:p>
        </p:txBody>
      </p:sp>
      <p:sp>
        <p:nvSpPr>
          <p:cNvPr id="5144" name="Ellipse 26"/>
          <p:cNvSpPr>
            <a:spLocks noChangeAspect="1"/>
          </p:cNvSpPr>
          <p:nvPr/>
        </p:nvSpPr>
        <p:spPr bwMode="auto">
          <a:xfrm>
            <a:off x="2783418" y="5876926"/>
            <a:ext cx="1248833" cy="474663"/>
          </a:xfrm>
          <a:prstGeom prst="ellipse">
            <a:avLst/>
          </a:prstGeom>
          <a:solidFill>
            <a:srgbClr val="95C94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r>
              <a:rPr lang="fr-FR" sz="1100" b="1" dirty="0" err="1">
                <a:solidFill>
                  <a:srgbClr val="000000"/>
                </a:solidFill>
              </a:rPr>
              <a:t>CoPil</a:t>
            </a:r>
            <a:r>
              <a:rPr lang="fr-FR" sz="1100" b="1" dirty="0">
                <a:solidFill>
                  <a:srgbClr val="000000"/>
                </a:solidFill>
              </a:rPr>
              <a:t> </a:t>
            </a:r>
            <a:r>
              <a:rPr lang="fr-FR" sz="1100" b="1" dirty="0" smtClean="0">
                <a:solidFill>
                  <a:srgbClr val="000000"/>
                </a:solidFill>
              </a:rPr>
              <a:t>4</a:t>
            </a:r>
            <a:endParaRPr lang="fr-FR" sz="1100" b="1" dirty="0">
              <a:solidFill>
                <a:srgbClr val="000000"/>
              </a:solidFill>
            </a:endParaRPr>
          </a:p>
        </p:txBody>
      </p:sp>
      <p:sp>
        <p:nvSpPr>
          <p:cNvPr id="2" name="ZoneTexte 1"/>
          <p:cNvSpPr txBox="1"/>
          <p:nvPr/>
        </p:nvSpPr>
        <p:spPr>
          <a:xfrm>
            <a:off x="2916950" y="1506539"/>
            <a:ext cx="91403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algn="ctr" eaLnBrk="0" hangingPunct="0">
              <a:defRPr/>
            </a:pPr>
            <a:r>
              <a:rPr lang="fr-FR" sz="1600" b="1" dirty="0">
                <a:solidFill>
                  <a:srgbClr val="95C941"/>
                </a:solidFill>
              </a:rPr>
              <a:t>Etape 1</a:t>
            </a:r>
          </a:p>
        </p:txBody>
      </p:sp>
      <p:sp>
        <p:nvSpPr>
          <p:cNvPr id="27" name="ZoneTexte 26"/>
          <p:cNvSpPr txBox="1"/>
          <p:nvPr/>
        </p:nvSpPr>
        <p:spPr>
          <a:xfrm>
            <a:off x="2888376" y="3306764"/>
            <a:ext cx="91403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algn="ctr" eaLnBrk="0" hangingPunct="0">
              <a:defRPr/>
            </a:pPr>
            <a:r>
              <a:rPr lang="fr-FR" sz="1600" b="1" dirty="0">
                <a:solidFill>
                  <a:srgbClr val="95C941"/>
                </a:solidFill>
              </a:rPr>
              <a:t>Etape 2</a:t>
            </a:r>
          </a:p>
        </p:txBody>
      </p:sp>
      <p:sp>
        <p:nvSpPr>
          <p:cNvPr id="28" name="ZoneTexte 27"/>
          <p:cNvSpPr txBox="1"/>
          <p:nvPr/>
        </p:nvSpPr>
        <p:spPr>
          <a:xfrm>
            <a:off x="2772002" y="5148263"/>
            <a:ext cx="1178528"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algn="ctr" eaLnBrk="0" hangingPunct="0">
              <a:defRPr/>
            </a:pPr>
            <a:r>
              <a:rPr lang="fr-FR" sz="1600" b="1" dirty="0">
                <a:solidFill>
                  <a:srgbClr val="95C941"/>
                </a:solidFill>
              </a:rPr>
              <a:t>Etape 3 </a:t>
            </a:r>
          </a:p>
          <a:p>
            <a:pPr algn="ctr" eaLnBrk="0" hangingPunct="0">
              <a:defRPr/>
            </a:pPr>
            <a:r>
              <a:rPr lang="fr-FR" sz="1600" i="1" dirty="0">
                <a:solidFill>
                  <a:srgbClr val="95C941"/>
                </a:solidFill>
              </a:rPr>
              <a:t>(tranche 2)</a:t>
            </a:r>
          </a:p>
        </p:txBody>
      </p:sp>
      <p:sp>
        <p:nvSpPr>
          <p:cNvPr id="3" name="ZoneTexte 2"/>
          <p:cNvSpPr txBox="1"/>
          <p:nvPr/>
        </p:nvSpPr>
        <p:spPr>
          <a:xfrm>
            <a:off x="4306512" y="4831992"/>
            <a:ext cx="7008779"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fr-FR" b="1" dirty="0" smtClean="0"/>
          </a:p>
          <a:p>
            <a:r>
              <a:rPr lang="fr-FR" b="1" dirty="0" smtClean="0"/>
              <a:t>Concertation : Exposition « </a:t>
            </a:r>
            <a:r>
              <a:rPr lang="fr-FR" b="1" dirty="0" err="1" smtClean="0"/>
              <a:t>Trievoscope</a:t>
            </a:r>
            <a:r>
              <a:rPr lang="fr-FR" b="1" dirty="0" smtClean="0"/>
              <a:t> »</a:t>
            </a:r>
          </a:p>
          <a:p>
            <a:pPr algn="ctr"/>
            <a:r>
              <a:rPr lang="fr-FR" dirty="0" smtClean="0"/>
              <a:t>Animation « </a:t>
            </a:r>
            <a:r>
              <a:rPr lang="fr-FR" dirty="0" err="1" smtClean="0"/>
              <a:t>récréactive</a:t>
            </a:r>
            <a:r>
              <a:rPr lang="fr-FR" dirty="0" smtClean="0"/>
              <a:t> » et atelier d’écriture en partenariat avec le service culture et le PNRV</a:t>
            </a:r>
          </a:p>
          <a:p>
            <a:pPr algn="ctr"/>
            <a:endParaRPr lang="fr-FR" dirty="0"/>
          </a:p>
        </p:txBody>
      </p:sp>
    </p:spTree>
    <p:extLst>
      <p:ext uri="{BB962C8B-B14F-4D97-AF65-F5344CB8AC3E}">
        <p14:creationId xmlns="" xmlns:p14="http://schemas.microsoft.com/office/powerpoint/2010/main" val="3514983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560</Words>
  <Application>Microsoft Office PowerPoint</Application>
  <PresentationFormat>Personnalisé</PresentationFormat>
  <Paragraphs>122</Paragraphs>
  <Slides>14</Slides>
  <Notes>12</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1_Thème Office</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travail</dc:creator>
  <cp:lastModifiedBy>Travail</cp:lastModifiedBy>
  <cp:revision>36</cp:revision>
  <cp:lastPrinted>2015-08-25T12:48:56Z</cp:lastPrinted>
  <dcterms:modified xsi:type="dcterms:W3CDTF">2015-10-01T15:55:18Z</dcterms:modified>
</cp:coreProperties>
</file>