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70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81" r:id="rId12"/>
    <p:sldId id="279" r:id="rId13"/>
    <p:sldId id="280" r:id="rId14"/>
    <p:sldId id="282" r:id="rId15"/>
    <p:sldId id="283" r:id="rId16"/>
    <p:sldId id="261" r:id="rId17"/>
    <p:sldId id="262" r:id="rId18"/>
    <p:sldId id="263" r:id="rId19"/>
  </p:sldIdLst>
  <p:sldSz cx="12192000" cy="6858000"/>
  <p:notesSz cx="7099300" cy="10234613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minique Berni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02" y="4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lIns="99032" tIns="99032" rIns="99032" bIns="99032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4845854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</p:spPr>
        <p:txBody>
          <a:bodyPr lIns="99032" tIns="99032" rIns="99032" bIns="99032" anchor="ctr" anchorCtr="0">
            <a:noAutofit/>
          </a:bodyPr>
          <a:lstStyle/>
          <a:p>
            <a:endParaRPr dirty="0"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</p:spPr>
        <p:txBody>
          <a:bodyPr lIns="99032" tIns="99032" rIns="99032" bIns="99032" anchor="ctr" anchorCtr="0">
            <a:noAutofit/>
          </a:bodyPr>
          <a:lstStyle/>
          <a:p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83301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</p:spPr>
        <p:txBody>
          <a:bodyPr lIns="99032" tIns="99032" rIns="99032" bIns="99032" anchor="ctr" anchorCtr="0">
            <a:noAutofit/>
          </a:bodyPr>
          <a:lstStyle/>
          <a:p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</p:spPr>
        <p:txBody>
          <a:bodyPr lIns="99032" tIns="99032" rIns="99032" bIns="99032" anchor="ctr" anchorCtr="0">
            <a:noAutofit/>
          </a:bodyPr>
          <a:lstStyle/>
          <a:p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</p:spPr>
        <p:txBody>
          <a:bodyPr lIns="99032" tIns="99032" rIns="99032" bIns="99032" anchor="ctr" anchorCtr="0">
            <a:noAutofit/>
          </a:bodyPr>
          <a:lstStyle/>
          <a:p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898989"/>
                </a:buClr>
                <a:buSzPct val="25000"/>
                <a:buFont typeface="Calibri"/>
                <a:buNone/>
              </a:pPr>
              <a:t>‹N°›</a:t>
            </a:fld>
            <a:endParaRPr lang="en-US"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811"/>
            <a:ext cx="3581399" cy="12731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898989"/>
                </a:buClr>
                <a:buSzPct val="25000"/>
                <a:buFont typeface="Calibri"/>
                <a:buNone/>
              </a:pPr>
              <a:t>‹N°›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1487488" y="1556792"/>
            <a:ext cx="9801300" cy="4824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L’urbanisme</a:t>
            </a:r>
            <a:r>
              <a:rPr lang="en-US" sz="4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rural au service de la </a:t>
            </a:r>
            <a:r>
              <a:rPr lang="en-US" sz="44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cohésion</a:t>
            </a:r>
            <a:r>
              <a:rPr lang="en-US" sz="4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sociale</a:t>
            </a:r>
            <a:endParaRPr lang="en-US" sz="44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4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Revaloriser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sz="2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coeur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 </a:t>
            </a:r>
            <a:r>
              <a:rPr lang="en-US" sz="2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bourg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diversifier les </a:t>
            </a:r>
            <a:r>
              <a:rPr lang="en-US" sz="2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formes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d’habitat</a:t>
            </a: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L’expérience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commune de </a:t>
            </a:r>
            <a:r>
              <a:rPr lang="en-US" sz="2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Hostun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(26)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Bruno </a:t>
            </a:r>
            <a:r>
              <a:rPr lang="en-U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Vitte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maire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d’Hostun</a:t>
            </a:r>
            <a:endParaRPr lang="en-US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Frédéric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Poudevigne, chargé de mission CAUE de la </a:t>
            </a:r>
            <a:r>
              <a:rPr lang="en-U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Drôme</a:t>
            </a:r>
            <a:endParaRPr lang="en-US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http://www.hostun.fr/cities/390/images/ml6gijl0e5grvc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6200" y="5013176"/>
            <a:ext cx="919932" cy="111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8368" y="4980543"/>
            <a:ext cx="917448" cy="1313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5360" y="2211061"/>
            <a:ext cx="4536504" cy="3672408"/>
          </a:xfrm>
        </p:spPr>
        <p:txBody>
          <a:bodyPr/>
          <a:lstStyle/>
          <a:p>
            <a:pPr algn="l"/>
            <a:r>
              <a:rPr lang="fr-FR" sz="2800" dirty="0" smtClean="0">
                <a:latin typeface="Calibri" panose="020F0502020204030204" pitchFamily="34" charset="0"/>
              </a:rPr>
              <a:t>Objectif de la commune d’</a:t>
            </a:r>
            <a:r>
              <a:rPr lang="fr-FR" sz="2800" dirty="0" err="1" smtClean="0">
                <a:latin typeface="Calibri" panose="020F0502020204030204" pitchFamily="34" charset="0"/>
              </a:rPr>
              <a:t>Hostun</a:t>
            </a:r>
            <a:r>
              <a:rPr lang="fr-FR" sz="2800" dirty="0" smtClean="0">
                <a:latin typeface="Calibri" panose="020F0502020204030204" pitchFamily="34" charset="0"/>
              </a:rPr>
              <a:t> : </a:t>
            </a:r>
          </a:p>
          <a:p>
            <a:pPr algn="l"/>
            <a:r>
              <a:rPr lang="fr-FR" sz="2800" dirty="0" smtClean="0">
                <a:latin typeface="Calibri" panose="020F0502020204030204" pitchFamily="34" charset="0"/>
              </a:rPr>
              <a:t>10 logements par an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alibri" panose="020F0502020204030204" pitchFamily="34" charset="0"/>
              </a:rPr>
              <a:t>60 % individuel pur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alibri" panose="020F0502020204030204" pitchFamily="34" charset="0"/>
              </a:rPr>
              <a:t>30 % individuel groupé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alibri" panose="020F0502020204030204" pitchFamily="34" charset="0"/>
              </a:rPr>
              <a:t>10 % collectif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dirty="0" smtClean="0">
              <a:latin typeface="Calibri" panose="020F0502020204030204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120635" y="908720"/>
            <a:ext cx="4968552" cy="1440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algn="l"/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647728" y="1058933"/>
            <a:ext cx="8040216" cy="11521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r>
              <a:rPr lang="fr-FR" sz="4400" dirty="0" smtClean="0">
                <a:latin typeface="Calibri" panose="020F0502020204030204" pitchFamily="34" charset="0"/>
              </a:rPr>
              <a:t>Un nouveau cadre réglementai</a:t>
            </a:r>
            <a:r>
              <a:rPr lang="fr-FR" sz="4800" dirty="0" smtClean="0">
                <a:latin typeface="Calibri" panose="020F0502020204030204" pitchFamily="34" charset="0"/>
              </a:rPr>
              <a:t>r</a:t>
            </a:r>
            <a:r>
              <a:rPr lang="fr-FR" sz="4400" dirty="0" smtClean="0">
                <a:latin typeface="Calibri" panose="020F0502020204030204" pitchFamily="34" charset="0"/>
              </a:rPr>
              <a:t>e le Plan Local de l’Habitat</a:t>
            </a:r>
            <a:br>
              <a:rPr lang="fr-FR" sz="4400" dirty="0" smtClean="0">
                <a:latin typeface="Calibri" panose="020F0502020204030204" pitchFamily="34" charset="0"/>
              </a:rPr>
            </a:br>
            <a:endParaRPr lang="fr-FR" sz="4400" dirty="0">
              <a:latin typeface="Calibri" panose="020F0502020204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953351" y="2211061"/>
            <a:ext cx="60486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alibri" panose="020F0502020204030204" pitchFamily="34" charset="0"/>
              </a:rPr>
              <a:t>Densité moyenne de 25 logements par hectare</a:t>
            </a:r>
          </a:p>
          <a:p>
            <a:endParaRPr lang="fr-FR" sz="2800" dirty="0">
              <a:latin typeface="Calibri" panose="020F0502020204030204" pitchFamily="34" charset="0"/>
            </a:endParaRPr>
          </a:p>
          <a:p>
            <a:r>
              <a:rPr lang="fr-FR" sz="2800" dirty="0">
                <a:latin typeface="Calibri" panose="020F0502020204030204" pitchFamily="34" charset="0"/>
              </a:rPr>
              <a:t>Réflexion sur l’ensemble des zones Au du PLU</a:t>
            </a:r>
          </a:p>
          <a:p>
            <a:r>
              <a:rPr lang="fr-FR" sz="2800" dirty="0">
                <a:latin typeface="Calibri" panose="020F0502020204030204" pitchFamily="34" charset="0"/>
              </a:rPr>
              <a:t>Programmation retenue par les élus sur le secteur sud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</a:rPr>
              <a:t>8</a:t>
            </a:r>
            <a:r>
              <a:rPr lang="fr-FR" sz="2800" dirty="0" smtClean="0">
                <a:latin typeface="Calibri" panose="020F0502020204030204" pitchFamily="34" charset="0"/>
              </a:rPr>
              <a:t> </a:t>
            </a:r>
            <a:r>
              <a:rPr lang="fr-FR" sz="2800" dirty="0">
                <a:latin typeface="Calibri" panose="020F0502020204030204" pitchFamily="34" charset="0"/>
              </a:rPr>
              <a:t>logements individuels purs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alibri" panose="020F0502020204030204" pitchFamily="34" charset="0"/>
              </a:rPr>
              <a:t>15 </a:t>
            </a:r>
            <a:r>
              <a:rPr lang="fr-FR" sz="2800" dirty="0">
                <a:latin typeface="Calibri" panose="020F0502020204030204" pitchFamily="34" charset="0"/>
              </a:rPr>
              <a:t>logements individuels groupés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alibri" panose="020F0502020204030204" pitchFamily="34" charset="0"/>
              </a:rPr>
              <a:t>60 </a:t>
            </a:r>
            <a:r>
              <a:rPr lang="fr-FR" sz="2800" dirty="0">
                <a:latin typeface="Calibri" panose="020F0502020204030204" pitchFamily="34" charset="0"/>
              </a:rPr>
              <a:t>logements collectifs</a:t>
            </a:r>
          </a:p>
        </p:txBody>
      </p:sp>
    </p:spTree>
    <p:extLst>
      <p:ext uri="{BB962C8B-B14F-4D97-AF65-F5344CB8AC3E}">
        <p14:creationId xmlns:p14="http://schemas.microsoft.com/office/powerpoint/2010/main" xmlns="" val="1812224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15880" y="1988840"/>
            <a:ext cx="3672408" cy="864095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</a:rPr>
              <a:t>2 indivisions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alibri" panose="020F0502020204030204" pitchFamily="34" charset="0"/>
              </a:rPr>
              <a:t>propriétaires </a:t>
            </a:r>
            <a:r>
              <a:rPr lang="fr-FR" sz="2800" dirty="0">
                <a:latin typeface="Calibri" panose="020F0502020204030204" pitchFamily="34" charset="0"/>
              </a:rPr>
              <a:t>pas vendeur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9416" y="1916832"/>
            <a:ext cx="3667125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10960" y="476672"/>
            <a:ext cx="7920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>
                <a:latin typeface="Calibri" panose="020F0502020204030204" pitchFamily="34" charset="0"/>
              </a:rPr>
              <a:t>Programme 2</a:t>
            </a:r>
            <a:r>
              <a:rPr lang="fr-FR" sz="4400" baseline="30000" dirty="0">
                <a:latin typeface="Calibri" panose="020F0502020204030204" pitchFamily="34" charset="0"/>
              </a:rPr>
              <a:t>ème</a:t>
            </a:r>
            <a:r>
              <a:rPr lang="fr-FR" sz="4400" dirty="0">
                <a:latin typeface="Calibri" panose="020F0502020204030204" pitchFamily="34" charset="0"/>
              </a:rPr>
              <a:t> tranche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940545" y="3645024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alibri" panose="020F0502020204030204" pitchFamily="34" charset="0"/>
              </a:rPr>
              <a:t>Un nouvel opérateur </a:t>
            </a:r>
            <a:r>
              <a:rPr lang="fr-FR" sz="2800" dirty="0" smtClean="0">
                <a:latin typeface="Calibri" panose="020F0502020204030204" pitchFamily="34" charset="0"/>
              </a:rPr>
              <a:t>l’EPORA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5296090" y="4097726"/>
            <a:ext cx="60486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alibri" panose="020F0502020204030204" pitchFamily="34" charset="0"/>
              </a:rPr>
              <a:t>Négociation foncière avec les propriétaires privés, </a:t>
            </a:r>
          </a:p>
          <a:p>
            <a:r>
              <a:rPr lang="fr-FR" sz="2800" dirty="0">
                <a:latin typeface="Calibri" panose="020F0502020204030204" pitchFamily="34" charset="0"/>
              </a:rPr>
              <a:t>Portage foncier</a:t>
            </a:r>
          </a:p>
          <a:p>
            <a:r>
              <a:rPr lang="fr-FR" sz="2800" dirty="0">
                <a:latin typeface="Calibri" panose="020F0502020204030204" pitchFamily="34" charset="0"/>
              </a:rPr>
              <a:t>2 années (phase acquisition)</a:t>
            </a:r>
          </a:p>
          <a:p>
            <a:r>
              <a:rPr lang="fr-FR" sz="2800" dirty="0">
                <a:latin typeface="Calibri" panose="020F0502020204030204" pitchFamily="34" charset="0"/>
              </a:rPr>
              <a:t>3 années (phase opérationnelle)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943872" y="1547500"/>
            <a:ext cx="6120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alibri" panose="020F0502020204030204" pitchFamily="34" charset="0"/>
              </a:rPr>
              <a:t>Un contexte foncier compliqué </a:t>
            </a:r>
            <a:r>
              <a:rPr lang="fr-FR" dirty="0">
                <a:latin typeface="Calibri" panose="020F0502020204030204" pitchFamily="34" charset="0"/>
              </a:rPr>
              <a:t/>
            </a:r>
            <a:br>
              <a:rPr lang="fr-FR" dirty="0">
                <a:latin typeface="Calibri" panose="020F0502020204030204" pitchFamily="34" charset="0"/>
              </a:rPr>
            </a:br>
            <a:endParaRPr 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6162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7368" y="1268760"/>
            <a:ext cx="6120680" cy="2387600"/>
          </a:xfrm>
        </p:spPr>
        <p:txBody>
          <a:bodyPr/>
          <a:lstStyle/>
          <a:p>
            <a:pPr algn="l"/>
            <a:r>
              <a:rPr lang="fr-FR" sz="4400" dirty="0" smtClean="0">
                <a:latin typeface="Calibri" panose="020F0502020204030204" pitchFamily="34" charset="0"/>
              </a:rPr>
              <a:t/>
            </a:r>
            <a:br>
              <a:rPr lang="fr-FR" sz="4400" dirty="0" smtClean="0">
                <a:latin typeface="Calibri" panose="020F0502020204030204" pitchFamily="34" charset="0"/>
              </a:rPr>
            </a:br>
            <a:r>
              <a:rPr lang="fr-FR" sz="2800" dirty="0" smtClean="0">
                <a:latin typeface="Calibri" panose="020F0502020204030204" pitchFamily="34" charset="0"/>
              </a:rPr>
              <a:t>1 permis d’aménager</a:t>
            </a:r>
            <a:br>
              <a:rPr lang="fr-FR" sz="2800" dirty="0" smtClean="0">
                <a:latin typeface="Calibri" panose="020F0502020204030204" pitchFamily="34" charset="0"/>
              </a:rPr>
            </a:br>
            <a:r>
              <a:rPr lang="fr-FR" sz="2800" dirty="0" smtClean="0">
                <a:latin typeface="Calibri" panose="020F0502020204030204" pitchFamily="34" charset="0"/>
              </a:rPr>
              <a:t>surface totale du projet 25758 m</a:t>
            </a:r>
            <a:r>
              <a:rPr lang="fr-FR" sz="2800" baseline="30000" dirty="0" smtClean="0">
                <a:latin typeface="Calibri" panose="020F0502020204030204" pitchFamily="34" charset="0"/>
              </a:rPr>
              <a:t>2</a:t>
            </a:r>
            <a:r>
              <a:rPr lang="fr-FR" sz="2800" dirty="0" smtClean="0">
                <a:latin typeface="Calibri" panose="020F0502020204030204" pitchFamily="34" charset="0"/>
              </a:rPr>
              <a:t/>
            </a:r>
            <a:br>
              <a:rPr lang="fr-FR" sz="2800" dirty="0" smtClean="0">
                <a:latin typeface="Calibri" panose="020F0502020204030204" pitchFamily="34" charset="0"/>
              </a:rPr>
            </a:br>
            <a:r>
              <a:rPr lang="fr-FR" sz="2800" dirty="0" smtClean="0">
                <a:latin typeface="Calibri" panose="020F0502020204030204" pitchFamily="34" charset="0"/>
              </a:rPr>
              <a:t>12 lots constructibles 17 100 m</a:t>
            </a:r>
            <a:r>
              <a:rPr lang="fr-FR" sz="2800" baseline="30000" dirty="0" smtClean="0">
                <a:latin typeface="Calibri" panose="020F0502020204030204" pitchFamily="34" charset="0"/>
              </a:rPr>
              <a:t>2</a:t>
            </a:r>
            <a:r>
              <a:rPr lang="fr-FR" sz="2800" dirty="0" smtClean="0">
                <a:latin typeface="Calibri" panose="020F0502020204030204" pitchFamily="34" charset="0"/>
              </a:rPr>
              <a:t/>
            </a:r>
            <a:br>
              <a:rPr lang="fr-FR" sz="2800" dirty="0" smtClean="0">
                <a:latin typeface="Calibri" panose="020F0502020204030204" pitchFamily="34" charset="0"/>
              </a:rPr>
            </a:br>
            <a:r>
              <a:rPr lang="fr-FR" sz="2800" dirty="0" smtClean="0">
                <a:latin typeface="Calibri" panose="020F0502020204030204" pitchFamily="34" charset="0"/>
              </a:rPr>
              <a:t>8720 m</a:t>
            </a:r>
            <a:r>
              <a:rPr lang="fr-FR" sz="2800" baseline="30000" dirty="0" smtClean="0">
                <a:latin typeface="Calibri" panose="020F0502020204030204" pitchFamily="34" charset="0"/>
              </a:rPr>
              <a:t>2</a:t>
            </a:r>
            <a:r>
              <a:rPr lang="fr-FR" sz="2800" dirty="0" smtClean="0">
                <a:latin typeface="Calibri" panose="020F0502020204030204" pitchFamily="34" charset="0"/>
              </a:rPr>
              <a:t> d’espaces publics (1/3 de la surface totale)</a:t>
            </a:r>
            <a:endParaRPr lang="fr-FR" sz="2800" dirty="0">
              <a:latin typeface="Calibri" panose="020F050202020403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5360" y="3645024"/>
            <a:ext cx="9144000" cy="1655761"/>
          </a:xfrm>
        </p:spPr>
        <p:txBody>
          <a:bodyPr/>
          <a:lstStyle/>
          <a:p>
            <a:pPr algn="l"/>
            <a:r>
              <a:rPr lang="fr-FR" sz="2800" dirty="0" smtClean="0">
                <a:latin typeface="Calibri" panose="020F0502020204030204" pitchFamily="34" charset="0"/>
              </a:rPr>
              <a:t>Programme logement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</a:rPr>
              <a:t>6</a:t>
            </a:r>
            <a:r>
              <a:rPr lang="fr-FR" sz="2800" dirty="0" smtClean="0">
                <a:latin typeface="Calibri" panose="020F0502020204030204" pitchFamily="34" charset="0"/>
              </a:rPr>
              <a:t>0 logements collectifs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alibri" panose="020F0502020204030204" pitchFamily="34" charset="0"/>
              </a:rPr>
              <a:t>15 logements individuels groupés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alibri" panose="020F0502020204030204" pitchFamily="34" charset="0"/>
              </a:rPr>
              <a:t>8 lots libres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</a:rPr>
              <a:t>4</a:t>
            </a:r>
            <a:r>
              <a:rPr lang="fr-FR" sz="2800" dirty="0" smtClean="0">
                <a:latin typeface="Calibri" panose="020F0502020204030204" pitchFamily="34" charset="0"/>
              </a:rPr>
              <a:t>0 % de logements locatifs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alibri" panose="020F0502020204030204" pitchFamily="34" charset="0"/>
              </a:rPr>
              <a:t>1 réserve foncière pour équipement publics</a:t>
            </a:r>
            <a:endParaRPr lang="fr-FR" sz="2800" dirty="0"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96000" y="2132855"/>
            <a:ext cx="5802988" cy="329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5604702" y="374947"/>
            <a:ext cx="6120680" cy="13072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algn="l"/>
            <a:r>
              <a:rPr lang="fr-FR" sz="4400" dirty="0" smtClean="0">
                <a:latin typeface="Calibri" panose="020F0502020204030204" pitchFamily="34" charset="0"/>
              </a:rPr>
              <a:t>Programme 2</a:t>
            </a:r>
            <a:r>
              <a:rPr lang="fr-FR" sz="4400" baseline="30000" dirty="0" smtClean="0">
                <a:latin typeface="Calibri" panose="020F0502020204030204" pitchFamily="34" charset="0"/>
              </a:rPr>
              <a:t>ème</a:t>
            </a:r>
            <a:r>
              <a:rPr lang="fr-FR" sz="4400" dirty="0" smtClean="0">
                <a:latin typeface="Calibri" panose="020F0502020204030204" pitchFamily="34" charset="0"/>
              </a:rPr>
              <a:t> tranche </a:t>
            </a:r>
            <a:br>
              <a:rPr lang="fr-FR" sz="4400" dirty="0" smtClean="0">
                <a:latin typeface="Calibri" panose="020F0502020204030204" pitchFamily="34" charset="0"/>
              </a:rPr>
            </a:br>
            <a:endParaRPr lang="fr-FR" sz="2800" dirty="0">
              <a:latin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96000" y="5449437"/>
            <a:ext cx="5204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Source : </a:t>
            </a:r>
            <a:r>
              <a:rPr lang="fr-FR" dirty="0" err="1" smtClean="0"/>
              <a:t>AlterCité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2055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23792" y="188640"/>
            <a:ext cx="8229078" cy="1953170"/>
          </a:xfrm>
        </p:spPr>
        <p:txBody>
          <a:bodyPr/>
          <a:lstStyle/>
          <a:p>
            <a:pPr algn="l"/>
            <a:r>
              <a:rPr lang="fr-FR" sz="4400" dirty="0" smtClean="0">
                <a:latin typeface="Calibri" panose="020F0502020204030204" pitchFamily="34" charset="0"/>
              </a:rPr>
              <a:t>Un plan de composition structuré par des espaces publics paysagers et de qualités</a:t>
            </a:r>
            <a:endParaRPr lang="fr-FR" sz="4400" dirty="0">
              <a:latin typeface="Calibri" panose="020F050202020403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27847" y="2115988"/>
            <a:ext cx="6768753" cy="461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63352" y="1595021"/>
            <a:ext cx="42484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alibri" panose="020F0502020204030204" pitchFamily="34" charset="0"/>
              </a:rPr>
              <a:t>- Des dessertes viaires limitées aux extérieurs</a:t>
            </a:r>
          </a:p>
          <a:p>
            <a:r>
              <a:rPr lang="fr-FR" sz="2800" dirty="0" smtClean="0">
                <a:latin typeface="Calibri" panose="020F0502020204030204" pitchFamily="34" charset="0"/>
              </a:rPr>
              <a:t>- Des continuités piétonnes qui structurent le site et le relie aux espaces publics structurants</a:t>
            </a:r>
          </a:p>
          <a:p>
            <a:r>
              <a:rPr lang="fr-FR" sz="2800" dirty="0" smtClean="0">
                <a:latin typeface="Calibri" panose="020F0502020204030204" pitchFamily="34" charset="0"/>
              </a:rPr>
              <a:t>- Un espace public majeur : le mail central nord-sud aménagé en place et espace vert</a:t>
            </a:r>
          </a:p>
          <a:p>
            <a:r>
              <a:rPr lang="fr-FR" sz="2800" dirty="0" smtClean="0">
                <a:latin typeface="Calibri" panose="020F0502020204030204" pitchFamily="34" charset="0"/>
              </a:rPr>
              <a:t>- Une promenade planté sur l’axe est-ouest</a:t>
            </a:r>
            <a:endParaRPr lang="fr-FR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2892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0193" y="1030089"/>
            <a:ext cx="8172432" cy="570238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567990" y="260648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latin typeface="Calibri" panose="020F0502020204030204" pitchFamily="34" charset="0"/>
              </a:rPr>
              <a:t>Projets en cours</a:t>
            </a:r>
            <a:endParaRPr lang="fr-FR" sz="4400" dirty="0">
              <a:latin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5360" y="1772816"/>
            <a:ext cx="47525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alibri" panose="020F0502020204030204" pitchFamily="34" charset="0"/>
              </a:rPr>
              <a:t>Opération Béguinage</a:t>
            </a:r>
          </a:p>
          <a:p>
            <a:r>
              <a:rPr lang="fr-FR" sz="2800" dirty="0" smtClean="0">
                <a:latin typeface="Calibri" panose="020F0502020204030204" pitchFamily="34" charset="0"/>
              </a:rPr>
              <a:t>Drôme Aménagement Habitat</a:t>
            </a:r>
          </a:p>
          <a:p>
            <a:endParaRPr lang="fr-FR" sz="2800" dirty="0">
              <a:latin typeface="Calibri" panose="020F0502020204030204" pitchFamily="34" charset="0"/>
            </a:endParaRPr>
          </a:p>
          <a:p>
            <a:r>
              <a:rPr lang="fr-FR" sz="2800" dirty="0" smtClean="0">
                <a:latin typeface="Calibri" panose="020F0502020204030204" pitchFamily="34" charset="0"/>
              </a:rPr>
              <a:t>- 20 logements adaptés aux personnes âgées</a:t>
            </a:r>
          </a:p>
          <a:p>
            <a:pPr marL="457200" indent="-457200">
              <a:buFontTx/>
              <a:buChar char="-"/>
            </a:pPr>
            <a:r>
              <a:rPr lang="fr-FR" sz="2800" dirty="0" smtClean="0">
                <a:latin typeface="Calibri" panose="020F0502020204030204" pitchFamily="34" charset="0"/>
              </a:rPr>
              <a:t>4 logements T4</a:t>
            </a:r>
          </a:p>
          <a:p>
            <a:endParaRPr lang="fr-FR" sz="2800" dirty="0" smtClean="0">
              <a:latin typeface="Calibri" panose="020F0502020204030204" pitchFamily="34" charset="0"/>
            </a:endParaRPr>
          </a:p>
          <a:p>
            <a:r>
              <a:rPr lang="fr-FR" sz="2800" dirty="0" smtClean="0">
                <a:latin typeface="Calibri" panose="020F0502020204030204" pitchFamily="34" charset="0"/>
              </a:rPr>
              <a:t>Partenariat a engagé avec association d’aide à domicile pour mise en place de service (ADMR)</a:t>
            </a:r>
            <a:endParaRPr lang="fr-FR" sz="2800" dirty="0">
              <a:latin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16080" y="6257056"/>
            <a:ext cx="5204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Source : DAH – </a:t>
            </a:r>
            <a:r>
              <a:rPr lang="fr-FR" smtClean="0"/>
              <a:t>ARIES/AAGROUP architecte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9357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7368" y="1988840"/>
            <a:ext cx="4536504" cy="2376264"/>
          </a:xfrm>
        </p:spPr>
        <p:txBody>
          <a:bodyPr/>
          <a:lstStyle/>
          <a:p>
            <a:pPr algn="l"/>
            <a:r>
              <a:rPr lang="fr-FR" sz="2800" dirty="0" smtClean="0">
                <a:latin typeface="Calibri" panose="020F0502020204030204" pitchFamily="34" charset="0"/>
              </a:rPr>
              <a:t>Construction </a:t>
            </a:r>
            <a:r>
              <a:rPr lang="fr-FR" sz="2800" dirty="0">
                <a:latin typeface="Calibri" panose="020F0502020204030204" pitchFamily="34" charset="0"/>
              </a:rPr>
              <a:t>d’un </a:t>
            </a:r>
            <a:r>
              <a:rPr lang="fr-FR" sz="2800" dirty="0" smtClean="0">
                <a:latin typeface="Calibri" panose="020F0502020204030204" pitchFamily="34" charset="0"/>
              </a:rPr>
              <a:t>collectif de </a:t>
            </a:r>
            <a:r>
              <a:rPr lang="fr-FR" sz="2800" dirty="0">
                <a:latin typeface="Calibri" panose="020F0502020204030204" pitchFamily="34" charset="0"/>
              </a:rPr>
              <a:t>12 </a:t>
            </a:r>
            <a:r>
              <a:rPr lang="fr-FR" sz="2800" dirty="0" smtClean="0">
                <a:latin typeface="Calibri" panose="020F0502020204030204" pitchFamily="34" charset="0"/>
              </a:rPr>
              <a:t>logements</a:t>
            </a:r>
            <a:r>
              <a:rPr lang="fr-FR" sz="2800" dirty="0">
                <a:latin typeface="Calibri" panose="020F0502020204030204" pitchFamily="34" charset="0"/>
              </a:rPr>
              <a:t/>
            </a:r>
            <a:br>
              <a:rPr lang="fr-FR" sz="2800" dirty="0">
                <a:latin typeface="Calibri" panose="020F0502020204030204" pitchFamily="34" charset="0"/>
              </a:rPr>
            </a:br>
            <a:r>
              <a:rPr lang="fr-FR" sz="2800" dirty="0" smtClean="0">
                <a:latin typeface="Calibri" panose="020F0502020204030204" pitchFamily="34" charset="0"/>
              </a:rPr>
              <a:t>   - 3 </a:t>
            </a:r>
            <a:r>
              <a:rPr lang="fr-FR" sz="2800" dirty="0">
                <a:latin typeface="Calibri" panose="020F0502020204030204" pitchFamily="34" charset="0"/>
              </a:rPr>
              <a:t>T2</a:t>
            </a:r>
            <a:br>
              <a:rPr lang="fr-FR" sz="2800" dirty="0">
                <a:latin typeface="Calibri" panose="020F0502020204030204" pitchFamily="34" charset="0"/>
              </a:rPr>
            </a:br>
            <a:r>
              <a:rPr lang="fr-FR" sz="2800" dirty="0" smtClean="0">
                <a:latin typeface="Calibri" panose="020F0502020204030204" pitchFamily="34" charset="0"/>
              </a:rPr>
              <a:t>   - 6 </a:t>
            </a:r>
            <a:r>
              <a:rPr lang="fr-FR" sz="2800" dirty="0">
                <a:latin typeface="Calibri" panose="020F0502020204030204" pitchFamily="34" charset="0"/>
              </a:rPr>
              <a:t>T3</a:t>
            </a:r>
            <a:br>
              <a:rPr lang="fr-FR" sz="2800" dirty="0">
                <a:latin typeface="Calibri" panose="020F0502020204030204" pitchFamily="34" charset="0"/>
              </a:rPr>
            </a:br>
            <a:r>
              <a:rPr lang="fr-FR" sz="2800" dirty="0" smtClean="0">
                <a:latin typeface="Calibri" panose="020F0502020204030204" pitchFamily="34" charset="0"/>
              </a:rPr>
              <a:t>   - 3 </a:t>
            </a:r>
            <a:r>
              <a:rPr lang="fr-FR" sz="2800" dirty="0">
                <a:latin typeface="Calibri" panose="020F0502020204030204" pitchFamily="34" charset="0"/>
              </a:rPr>
              <a:t>T4</a:t>
            </a:r>
            <a:br>
              <a:rPr lang="fr-FR" sz="2800" dirty="0">
                <a:latin typeface="Calibri" panose="020F0502020204030204" pitchFamily="34" charset="0"/>
              </a:rPr>
            </a:br>
            <a:endParaRPr lang="fr-FR" sz="2800" dirty="0">
              <a:latin typeface="Calibri" panose="020F0502020204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7888" y="1892865"/>
            <a:ext cx="6663879" cy="47138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55840" y="764704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Calibri" panose="020F0502020204030204" pitchFamily="34" charset="0"/>
              </a:rPr>
              <a:t>Opération de logements </a:t>
            </a:r>
            <a:r>
              <a:rPr lang="fr-FR" sz="2800" dirty="0" smtClean="0">
                <a:latin typeface="Calibri" panose="020F0502020204030204" pitchFamily="34" charset="0"/>
              </a:rPr>
              <a:t>locatifs ADIS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5102651" y="6550223"/>
            <a:ext cx="5204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Source : ADIS – DORGNON architecte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81937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subTitle" idx="1"/>
          </p:nvPr>
        </p:nvSpPr>
        <p:spPr>
          <a:xfrm>
            <a:off x="551384" y="904888"/>
            <a:ext cx="11244300" cy="576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2438" lvl="0" indent="-452438" algn="l">
              <a:buSzPct val="100000"/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Calibri" panose="020F0502020204030204" pitchFamily="34" charset="0"/>
                <a:sym typeface="Calibri"/>
              </a:rPr>
              <a:t>Effets</a:t>
            </a:r>
            <a:r>
              <a:rPr lang="en-US" sz="2400" dirty="0">
                <a:latin typeface="Calibri" panose="020F0502020204030204" pitchFamily="34" charset="0"/>
                <a:sym typeface="Calibri"/>
              </a:rPr>
              <a:t> sur le </a:t>
            </a:r>
            <a:r>
              <a:rPr lang="en-US" sz="2400" dirty="0" err="1">
                <a:latin typeface="Calibri" panose="020F0502020204030204" pitchFamily="34" charset="0"/>
                <a:sym typeface="Calibri"/>
              </a:rPr>
              <a:t>territoire</a:t>
            </a:r>
            <a:endParaRPr lang="en-US" sz="2400" dirty="0">
              <a:latin typeface="Calibri" panose="020F0502020204030204" pitchFamily="34" charset="0"/>
              <a:sym typeface="Calibri"/>
            </a:endParaRPr>
          </a:p>
          <a:p>
            <a:pPr marL="809625" marR="0" lvl="0" indent="-3571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Calibri" panose="020F0502020204030204" pitchFamily="34" charset="0"/>
                <a:sym typeface="Calibri"/>
              </a:rPr>
              <a:t>Apports</a:t>
            </a:r>
            <a:r>
              <a:rPr lang="en-US" sz="2400" dirty="0" smtClean="0">
                <a:latin typeface="Calibri" panose="020F0502020204030204" pitchFamily="34" charset="0"/>
                <a:sym typeface="Calibri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sym typeface="Calibri"/>
              </a:rPr>
              <a:t>d’une</a:t>
            </a:r>
            <a:r>
              <a:rPr lang="en-US" sz="2400" dirty="0" smtClean="0">
                <a:latin typeface="Calibri" panose="020F0502020204030204" pitchFamily="34" charset="0"/>
                <a:sym typeface="Calibri"/>
              </a:rPr>
              <a:t> nouvelle population</a:t>
            </a:r>
            <a:endParaRPr lang="en-US" sz="2400" dirty="0">
              <a:latin typeface="Calibri" panose="020F0502020204030204" pitchFamily="34" charset="0"/>
              <a:sym typeface="Calibri"/>
            </a:endParaRPr>
          </a:p>
          <a:p>
            <a:pPr marL="809625" indent="-357188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Calibri" panose="020F0502020204030204" pitchFamily="34" charset="0"/>
                <a:sym typeface="Calibri"/>
              </a:rPr>
              <a:t>Maintien</a:t>
            </a:r>
            <a:r>
              <a:rPr lang="en-US" sz="2400" dirty="0" smtClean="0">
                <a:latin typeface="Calibri" panose="020F0502020204030204" pitchFamily="34" charset="0"/>
                <a:sym typeface="Calibri"/>
              </a:rPr>
              <a:t> </a:t>
            </a:r>
            <a:r>
              <a:rPr lang="en-US" sz="2400" dirty="0">
                <a:latin typeface="Calibri" panose="020F0502020204030204" pitchFamily="34" charset="0"/>
                <a:sym typeface="Calibri"/>
              </a:rPr>
              <a:t>des </a:t>
            </a:r>
            <a:r>
              <a:rPr lang="en-US" sz="2400" dirty="0" err="1">
                <a:latin typeface="Calibri" panose="020F0502020204030204" pitchFamily="34" charset="0"/>
                <a:sym typeface="Calibri"/>
              </a:rPr>
              <a:t>commerces</a:t>
            </a:r>
            <a:r>
              <a:rPr lang="en-US" sz="2400" dirty="0">
                <a:latin typeface="Calibri" panose="020F0502020204030204" pitchFamily="34" charset="0"/>
                <a:sym typeface="Calibri"/>
              </a:rPr>
              <a:t> et services publics (</a:t>
            </a:r>
            <a:r>
              <a:rPr lang="en-US" sz="2400" dirty="0" err="1">
                <a:latin typeface="Calibri" panose="020F0502020204030204" pitchFamily="34" charset="0"/>
                <a:sym typeface="Calibri"/>
              </a:rPr>
              <a:t>écoles</a:t>
            </a:r>
            <a:r>
              <a:rPr lang="en-US" sz="2400" dirty="0">
                <a:latin typeface="Calibri" panose="020F0502020204030204" pitchFamily="34" charset="0"/>
                <a:sym typeface="Calibri"/>
              </a:rPr>
              <a:t>, poste,..)</a:t>
            </a:r>
          </a:p>
          <a:p>
            <a:pPr marL="809625" indent="-357188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sym typeface="Calibri"/>
              </a:rPr>
              <a:t>Développement</a:t>
            </a:r>
            <a:r>
              <a:rPr lang="en-US" sz="2400" dirty="0">
                <a:latin typeface="Calibri" panose="020F0502020204030204" pitchFamily="34" charset="0"/>
                <a:sym typeface="Calibri"/>
              </a:rPr>
              <a:t> de nouveaux services à la population (</a:t>
            </a:r>
            <a:r>
              <a:rPr lang="en-US" sz="2400" dirty="0" err="1">
                <a:latin typeface="Calibri" panose="020F0502020204030204" pitchFamily="34" charset="0"/>
                <a:sym typeface="Calibri"/>
              </a:rPr>
              <a:t>kiné</a:t>
            </a:r>
            <a:r>
              <a:rPr lang="en-US" sz="2400" dirty="0">
                <a:latin typeface="Calibri" panose="020F0502020204030204" pitchFamily="34" charset="0"/>
                <a:sym typeface="Calibri"/>
              </a:rPr>
              <a:t>, </a:t>
            </a:r>
            <a:r>
              <a:rPr lang="en-US" sz="2400" dirty="0" err="1">
                <a:latin typeface="Calibri" panose="020F0502020204030204" pitchFamily="34" charset="0"/>
                <a:sym typeface="Calibri"/>
              </a:rPr>
              <a:t>orthophoniste</a:t>
            </a:r>
            <a:r>
              <a:rPr lang="en-US" sz="2400" dirty="0">
                <a:latin typeface="Calibri" panose="020F0502020204030204" pitchFamily="34" charset="0"/>
                <a:sym typeface="Calibri"/>
              </a:rPr>
              <a:t>,..)</a:t>
            </a:r>
          </a:p>
          <a:p>
            <a:pPr marL="809625" indent="-357188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sym typeface="Calibri"/>
              </a:rPr>
              <a:t>Renforcement</a:t>
            </a:r>
            <a:r>
              <a:rPr lang="en-US" sz="2400" dirty="0">
                <a:latin typeface="Calibri" panose="020F0502020204030204" pitchFamily="34" charset="0"/>
                <a:sym typeface="Calibri"/>
              </a:rPr>
              <a:t> du </a:t>
            </a:r>
            <a:r>
              <a:rPr lang="en-US" sz="2400" dirty="0" err="1">
                <a:latin typeface="Calibri" panose="020F0502020204030204" pitchFamily="34" charset="0"/>
                <a:sym typeface="Calibri"/>
              </a:rPr>
              <a:t>tissu</a:t>
            </a:r>
            <a:r>
              <a:rPr lang="en-US" sz="2400" dirty="0">
                <a:latin typeface="Calibri" panose="020F0502020204030204" pitchFamily="34" charset="0"/>
                <a:sym typeface="Calibri"/>
              </a:rPr>
              <a:t> </a:t>
            </a:r>
            <a:r>
              <a:rPr lang="en-US" sz="2400" dirty="0" err="1">
                <a:latin typeface="Calibri" panose="020F0502020204030204" pitchFamily="34" charset="0"/>
                <a:sym typeface="Calibri"/>
              </a:rPr>
              <a:t>associatif</a:t>
            </a:r>
            <a:r>
              <a:rPr lang="en-US" sz="2400" dirty="0">
                <a:latin typeface="Calibri" panose="020F0502020204030204" pitchFamily="34" charset="0"/>
                <a:sym typeface="Calibri"/>
              </a:rPr>
              <a:t> (25 associations)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2438" indent="-452438" algn="l">
              <a:buSzPct val="100000"/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Calibri" panose="020F0502020204030204" pitchFamily="34" charset="0"/>
                <a:sym typeface="Calibri"/>
              </a:rPr>
              <a:t>Difficultés</a:t>
            </a:r>
            <a:r>
              <a:rPr lang="en-US" sz="2400" dirty="0">
                <a:latin typeface="Calibri" panose="020F0502020204030204" pitchFamily="34" charset="0"/>
                <a:sym typeface="Calibri"/>
              </a:rPr>
              <a:t> </a:t>
            </a:r>
            <a:r>
              <a:rPr lang="en-US" sz="2400" dirty="0" err="1">
                <a:latin typeface="Calibri" panose="020F0502020204030204" pitchFamily="34" charset="0"/>
                <a:sym typeface="Calibri"/>
              </a:rPr>
              <a:t>rencontrées</a:t>
            </a:r>
            <a:endParaRPr lang="en-US" sz="2400" dirty="0">
              <a:latin typeface="Calibri" panose="020F0502020204030204" pitchFamily="34" charset="0"/>
              <a:sym typeface="Calibri"/>
            </a:endParaRPr>
          </a:p>
          <a:p>
            <a:pPr marL="809625" indent="-357188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Calibri" panose="020F0502020204030204" pitchFamily="34" charset="0"/>
                <a:sym typeface="Calibri"/>
              </a:rPr>
              <a:t>Commercialisation</a:t>
            </a:r>
            <a:r>
              <a:rPr lang="en-US" sz="2400" dirty="0" smtClean="0">
                <a:latin typeface="Calibri" panose="020F0502020204030204" pitchFamily="34" charset="0"/>
                <a:sym typeface="Calibri"/>
              </a:rPr>
              <a:t> (</a:t>
            </a:r>
            <a:r>
              <a:rPr lang="en-US" sz="2400" dirty="0" err="1" smtClean="0">
                <a:latin typeface="Calibri" panose="020F0502020204030204" pitchFamily="34" charset="0"/>
                <a:sym typeface="Calibri"/>
              </a:rPr>
              <a:t>contexte</a:t>
            </a:r>
            <a:r>
              <a:rPr lang="en-US" sz="2400" dirty="0" smtClean="0">
                <a:latin typeface="Calibri" panose="020F0502020204030204" pitchFamily="34" charset="0"/>
                <a:sym typeface="Calibri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sym typeface="Calibri"/>
              </a:rPr>
              <a:t>économique</a:t>
            </a:r>
            <a:r>
              <a:rPr lang="en-US" sz="2400" dirty="0" smtClean="0">
                <a:latin typeface="Calibri" panose="020F0502020204030204" pitchFamily="34" charset="0"/>
                <a:sym typeface="Calibri"/>
              </a:rPr>
              <a:t>, </a:t>
            </a:r>
            <a:r>
              <a:rPr lang="en-US" sz="2400" dirty="0" err="1" smtClean="0">
                <a:latin typeface="Calibri" panose="020F0502020204030204" pitchFamily="34" charset="0"/>
                <a:sym typeface="Calibri"/>
              </a:rPr>
              <a:t>problème</a:t>
            </a:r>
            <a:r>
              <a:rPr lang="en-US" sz="2400" dirty="0" smtClean="0">
                <a:latin typeface="Calibri" panose="020F0502020204030204" pitchFamily="34" charset="0"/>
                <a:sym typeface="Calibri"/>
              </a:rPr>
              <a:t> </a:t>
            </a:r>
            <a:r>
              <a:rPr lang="en-US" sz="2400" dirty="0">
                <a:latin typeface="Calibri" panose="020F0502020204030204" pitchFamily="34" charset="0"/>
                <a:sym typeface="Calibri"/>
              </a:rPr>
              <a:t>du </a:t>
            </a:r>
            <a:r>
              <a:rPr lang="en-US" sz="2400" dirty="0" err="1">
                <a:latin typeface="Calibri" panose="020F0502020204030204" pitchFamily="34" charset="0"/>
                <a:sym typeface="Calibri"/>
              </a:rPr>
              <a:t>collectif</a:t>
            </a:r>
            <a:r>
              <a:rPr lang="en-US" sz="2400" dirty="0">
                <a:latin typeface="Calibri" panose="020F0502020204030204" pitchFamily="34" charset="0"/>
                <a:sym typeface="Calibri"/>
              </a:rPr>
              <a:t> </a:t>
            </a:r>
            <a:r>
              <a:rPr lang="en-US" sz="2400" dirty="0" err="1">
                <a:latin typeface="Calibri" panose="020F0502020204030204" pitchFamily="34" charset="0"/>
                <a:sym typeface="Calibri"/>
              </a:rPr>
              <a:t>en</a:t>
            </a:r>
            <a:r>
              <a:rPr lang="en-US" sz="2400" dirty="0">
                <a:latin typeface="Calibri" panose="020F0502020204030204" pitchFamily="34" charset="0"/>
                <a:sym typeface="Calibri"/>
              </a:rPr>
              <a:t> milieu rural)</a:t>
            </a:r>
          </a:p>
          <a:p>
            <a:pPr marL="809625" indent="-357188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sym typeface="Calibri"/>
              </a:rPr>
              <a:t>Portage financier</a:t>
            </a:r>
          </a:p>
          <a:p>
            <a:pPr marL="809625" indent="-357188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Calibri" panose="020F0502020204030204" pitchFamily="34" charset="0"/>
                <a:sym typeface="Calibri"/>
              </a:rPr>
              <a:t>Transfert</a:t>
            </a:r>
            <a:r>
              <a:rPr lang="en-US" sz="2400" dirty="0" smtClean="0">
                <a:latin typeface="Calibri" panose="020F0502020204030204" pitchFamily="34" charset="0"/>
                <a:sym typeface="Calibri"/>
              </a:rPr>
              <a:t> </a:t>
            </a:r>
            <a:r>
              <a:rPr lang="en-US" sz="2400" dirty="0">
                <a:latin typeface="Calibri" panose="020F0502020204030204" pitchFamily="34" charset="0"/>
                <a:sym typeface="Calibri"/>
              </a:rPr>
              <a:t>de </a:t>
            </a:r>
            <a:r>
              <a:rPr lang="en-US" sz="2400" dirty="0" err="1">
                <a:latin typeface="Calibri" panose="020F0502020204030204" pitchFamily="34" charset="0"/>
                <a:sym typeface="Calibri"/>
              </a:rPr>
              <a:t>compétence</a:t>
            </a:r>
            <a:r>
              <a:rPr lang="en-US" sz="2400" dirty="0">
                <a:latin typeface="Calibri" panose="020F0502020204030204" pitchFamily="34" charset="0"/>
                <a:sym typeface="Calibri"/>
              </a:rPr>
              <a:t> à </a:t>
            </a:r>
            <a:r>
              <a:rPr lang="en-US" sz="2400" dirty="0" err="1" smtClean="0">
                <a:latin typeface="Calibri" panose="020F0502020204030204" pitchFamily="34" charset="0"/>
                <a:sym typeface="Calibri"/>
              </a:rPr>
              <a:t>l’Agglomération</a:t>
            </a:r>
            <a:endParaRPr lang="en-US" sz="2400" dirty="0">
              <a:latin typeface="Calibri" panose="020F0502020204030204" pitchFamily="34" charset="0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35760" y="554023"/>
            <a:ext cx="763284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Résultats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enseignements</a:t>
            </a:r>
            <a:endParaRPr lang="en-US"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subTitle" idx="1"/>
          </p:nvPr>
        </p:nvSpPr>
        <p:spPr>
          <a:xfrm>
            <a:off x="3719736" y="332656"/>
            <a:ext cx="8646486" cy="5131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lang="en-US" sz="4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éléments</a:t>
            </a:r>
            <a:r>
              <a:rPr lang="en-US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chiffrés</a:t>
            </a:r>
            <a:r>
              <a:rPr lang="en-US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 </a:t>
            </a:r>
            <a:r>
              <a:rPr lang="en-US" sz="4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</a:t>
            </a:r>
            <a:r>
              <a:rPr lang="en-US" sz="440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440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40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45962" y="1556792"/>
            <a:ext cx="92224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alibri" panose="020F0502020204030204" pitchFamily="34" charset="0"/>
              </a:rPr>
              <a:t>1</a:t>
            </a:r>
            <a:r>
              <a:rPr lang="fr-FR" sz="2800" baseline="30000" dirty="0" smtClean="0">
                <a:latin typeface="Calibri" panose="020F0502020204030204" pitchFamily="34" charset="0"/>
              </a:rPr>
              <a:t>ère</a:t>
            </a:r>
            <a:r>
              <a:rPr lang="fr-FR" sz="2800" dirty="0" smtClean="0">
                <a:latin typeface="Calibri" panose="020F0502020204030204" pitchFamily="34" charset="0"/>
              </a:rPr>
              <a:t> tranche</a:t>
            </a:r>
          </a:p>
          <a:p>
            <a:r>
              <a:rPr lang="fr-FR" sz="2800" dirty="0" smtClean="0">
                <a:latin typeface="Calibri" panose="020F0502020204030204" pitchFamily="34" charset="0"/>
              </a:rPr>
              <a:t>Coût des études préalables : 63 000 € HT</a:t>
            </a:r>
          </a:p>
          <a:p>
            <a:r>
              <a:rPr lang="fr-FR" sz="2800" dirty="0" smtClean="0">
                <a:latin typeface="Calibri" panose="020F0502020204030204" pitchFamily="34" charset="0"/>
              </a:rPr>
              <a:t>Coût de l’opération d’aménagement : 550 000 € HT</a:t>
            </a:r>
            <a:endParaRPr lang="fr-FR" sz="2800" dirty="0">
              <a:latin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48672" y="2981270"/>
            <a:ext cx="91477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alibri" panose="020F0502020204030204" pitchFamily="34" charset="0"/>
              </a:rPr>
              <a:t>2ème tranche</a:t>
            </a:r>
          </a:p>
          <a:p>
            <a:r>
              <a:rPr lang="fr-FR" sz="2800" dirty="0" smtClean="0">
                <a:latin typeface="Calibri" panose="020F0502020204030204" pitchFamily="34" charset="0"/>
              </a:rPr>
              <a:t>Acquisition foncière : 630 000 € HT</a:t>
            </a:r>
            <a:endParaRPr lang="fr-FR" sz="2800" dirty="0">
              <a:latin typeface="Calibri" panose="020F0502020204030204" pitchFamily="34" charset="0"/>
            </a:endParaRPr>
          </a:p>
          <a:p>
            <a:r>
              <a:rPr lang="fr-FR" sz="2800" dirty="0">
                <a:latin typeface="Calibri" panose="020F0502020204030204" pitchFamily="34" charset="0"/>
              </a:rPr>
              <a:t>Coût de l’opération d’aménagement : </a:t>
            </a:r>
            <a:r>
              <a:rPr lang="fr-FR" sz="2800" dirty="0" smtClean="0">
                <a:latin typeface="Calibri" panose="020F0502020204030204" pitchFamily="34" charset="0"/>
              </a:rPr>
              <a:t>1 664 000 € HT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49751" y="4437112"/>
            <a:ext cx="90064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alibri" panose="020F0502020204030204" pitchFamily="34" charset="0"/>
              </a:rPr>
              <a:t>Réhabilitation / extension équipements publics</a:t>
            </a:r>
          </a:p>
          <a:p>
            <a:r>
              <a:rPr lang="fr-FR" sz="2800" dirty="0" smtClean="0">
                <a:latin typeface="Calibri" panose="020F0502020204030204" pitchFamily="34" charset="0"/>
              </a:rPr>
              <a:t>Ecole-cantine : 856 000 € HT</a:t>
            </a:r>
            <a:endParaRPr lang="fr-FR" sz="2800" dirty="0">
              <a:latin typeface="Calibri" panose="020F0502020204030204" pitchFamily="34" charset="0"/>
            </a:endParaRPr>
          </a:p>
          <a:p>
            <a:r>
              <a:rPr lang="fr-FR" sz="2800" dirty="0" smtClean="0">
                <a:latin typeface="Calibri" panose="020F0502020204030204" pitchFamily="34" charset="0"/>
              </a:rPr>
              <a:t>Bibliothèque : 291 000 € HT</a:t>
            </a:r>
            <a:endParaRPr lang="fr-FR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subTitle" idx="1"/>
          </p:nvPr>
        </p:nvSpPr>
        <p:spPr>
          <a:xfrm>
            <a:off x="604837" y="1763711"/>
            <a:ext cx="11244300" cy="4108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Coordonnées</a:t>
            </a:r>
            <a:r>
              <a:rPr lang="en-US" sz="4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 </a:t>
            </a:r>
            <a:r>
              <a:rPr lang="en-US" sz="4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porteurs</a:t>
            </a:r>
            <a:r>
              <a:rPr lang="en-US" sz="4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44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</a:t>
            </a:r>
            <a:r>
              <a:rPr lang="en-US" sz="4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4400" b="1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</a:t>
            </a:r>
            <a:r>
              <a:rPr lang="en-US" sz="4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aller</a:t>
            </a: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plus loin)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Bruno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VITTE -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Maire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mairie@hostun.fr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04-75-48-80-33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273145" y="1268760"/>
            <a:ext cx="7191007" cy="5760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2002 Début de la </a:t>
            </a:r>
            <a:r>
              <a:rPr lang="en-US" sz="28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réflexion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sur </a:t>
            </a:r>
            <a:r>
              <a:rPr lang="en-US" sz="28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l’aménagement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secteur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sud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 village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7368" y="2132856"/>
            <a:ext cx="2908300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431704" y="2132856"/>
            <a:ext cx="4032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dirty="0">
              <a:latin typeface="Calibri" panose="020F0502020204030204" pitchFamily="34" charset="0"/>
            </a:endParaRPr>
          </a:p>
          <a:p>
            <a:r>
              <a:rPr lang="fr-FR" sz="2000" dirty="0" smtClean="0">
                <a:latin typeface="Calibri" panose="020F0502020204030204" pitchFamily="34" charset="0"/>
              </a:rPr>
              <a:t>1999 Adhère à la Communauté de Communes de Bourg de Péage</a:t>
            </a:r>
          </a:p>
          <a:p>
            <a:r>
              <a:rPr lang="fr-FR" sz="2000" dirty="0" smtClean="0">
                <a:latin typeface="Calibri" panose="020F0502020204030204" pitchFamily="34" charset="0"/>
              </a:rPr>
              <a:t>Programme Local de l’Habitat 2009-2014</a:t>
            </a:r>
          </a:p>
          <a:p>
            <a:endParaRPr lang="fr-FR" sz="1000" dirty="0" smtClean="0">
              <a:latin typeface="Calibri" panose="020F0502020204030204" pitchFamily="34" charset="0"/>
            </a:endParaRPr>
          </a:p>
          <a:p>
            <a:r>
              <a:rPr lang="fr-FR" sz="2000" dirty="0" smtClean="0">
                <a:latin typeface="Calibri" panose="020F0502020204030204" pitchFamily="34" charset="0"/>
              </a:rPr>
              <a:t>2014 Création de la Communauté d’Agglomération Valence-Romans Sud Rhône Alpes</a:t>
            </a:r>
            <a:endParaRPr lang="fr-FR" sz="2000" dirty="0">
              <a:latin typeface="Calibri" panose="020F050202020403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24192" y="3063349"/>
            <a:ext cx="374332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04781" y="368660"/>
            <a:ext cx="371856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503910" y="5049752"/>
            <a:ext cx="40324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>
                <a:latin typeface="Calibri" panose="020F0502020204030204" pitchFamily="34" charset="0"/>
              </a:defRPr>
            </a:lvl1pPr>
          </a:lstStyle>
          <a:p>
            <a:pPr algn="ctr"/>
            <a:r>
              <a:rPr lang="fr-FR" sz="1800" b="1" dirty="0" smtClean="0"/>
              <a:t>960 </a:t>
            </a:r>
            <a:r>
              <a:rPr lang="fr-FR" sz="1800" b="1" dirty="0"/>
              <a:t>habitants en </a:t>
            </a:r>
            <a:r>
              <a:rPr lang="fr-FR" sz="1800" b="1" dirty="0" smtClean="0"/>
              <a:t>2015</a:t>
            </a:r>
          </a:p>
          <a:p>
            <a:pPr algn="ctr"/>
            <a:r>
              <a:rPr lang="fr-FR" sz="1600" b="1" dirty="0" smtClean="0"/>
              <a:t>+1,7%/an de croissance démographique depuis 2006 (844 habitants)</a:t>
            </a:r>
            <a:endParaRPr lang="fr-FR" sz="16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8111678" y="3301243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alibri" panose="020F0502020204030204" pitchFamily="34" charset="0"/>
              </a:rPr>
              <a:t>Cadastre 2005</a:t>
            </a:r>
            <a:endParaRPr lang="fr-FR" sz="2000" dirty="0">
              <a:latin typeface="Calibri" panose="020F0502020204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138897" y="6105197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alibri" panose="020F0502020204030204" pitchFamily="34" charset="0"/>
              </a:rPr>
              <a:t>Cadastre 2015</a:t>
            </a:r>
            <a:endParaRPr lang="fr-FR" sz="2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35352" y="1196752"/>
            <a:ext cx="6528048" cy="1611560"/>
          </a:xfrm>
        </p:spPr>
        <p:txBody>
          <a:bodyPr/>
          <a:lstStyle/>
          <a:p>
            <a:r>
              <a:rPr lang="fr-FR" sz="4400" dirty="0" smtClean="0">
                <a:latin typeface="Calibri" panose="020F0502020204030204" pitchFamily="34" charset="0"/>
              </a:rPr>
              <a:t>Eléments déclencheurs de la réflexion</a:t>
            </a:r>
            <a:br>
              <a:rPr lang="fr-FR" sz="4400" dirty="0" smtClean="0">
                <a:latin typeface="Calibri" panose="020F0502020204030204" pitchFamily="34" charset="0"/>
              </a:rPr>
            </a:br>
            <a:r>
              <a:rPr lang="fr-FR" sz="4400" dirty="0" smtClean="0">
                <a:latin typeface="Calibri" panose="020F0502020204030204" pitchFamily="34" charset="0"/>
              </a:rPr>
              <a:t/>
            </a:r>
            <a:br>
              <a:rPr lang="fr-FR" sz="4400" dirty="0" smtClean="0">
                <a:latin typeface="Calibri" panose="020F0502020204030204" pitchFamily="34" charset="0"/>
              </a:rPr>
            </a:br>
            <a:endParaRPr lang="fr-FR" sz="4400" dirty="0">
              <a:latin typeface="Calibri" panose="020F050202020403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35960" y="1556792"/>
            <a:ext cx="6120680" cy="1655761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Calibri" panose="020F0502020204030204" pitchFamily="34" charset="0"/>
              </a:rPr>
              <a:t>Dévoiement  </a:t>
            </a:r>
            <a:r>
              <a:rPr lang="fr-FR" sz="2400" dirty="0">
                <a:latin typeface="Calibri" panose="020F0502020204030204" pitchFamily="34" charset="0"/>
              </a:rPr>
              <a:t>de la route départementale dans la traversée du village / </a:t>
            </a:r>
            <a:r>
              <a:rPr lang="fr-FR" sz="2400" dirty="0" smtClean="0">
                <a:latin typeface="Calibri" panose="020F0502020204030204" pitchFamily="34" charset="0"/>
              </a:rPr>
              <a:t>nouvelle desserte du </a:t>
            </a:r>
            <a:r>
              <a:rPr lang="fr-FR" sz="2400" dirty="0">
                <a:latin typeface="Calibri" panose="020F0502020204030204" pitchFamily="34" charset="0"/>
              </a:rPr>
              <a:t>secteur sud du </a:t>
            </a:r>
            <a:r>
              <a:rPr lang="fr-FR" sz="2400" dirty="0" smtClean="0">
                <a:latin typeface="Calibri" panose="020F0502020204030204" pitchFamily="34" charset="0"/>
              </a:rPr>
              <a:t>village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Calibri" panose="020F0502020204030204" pitchFamily="34" charset="0"/>
              </a:rPr>
              <a:t>Élaboration du PLU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Calibri" panose="020F0502020204030204" pitchFamily="34" charset="0"/>
              </a:rPr>
              <a:t>Projet de lotissement privé</a:t>
            </a:r>
            <a:endParaRPr lang="fr-FR" sz="2400" dirty="0">
              <a:latin typeface="Calibri" panose="020F0502020204030204" pitchFamily="34" charset="0"/>
            </a:endParaRPr>
          </a:p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3352" y="1412776"/>
            <a:ext cx="5321300" cy="49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52184" y="3790109"/>
            <a:ext cx="3896253" cy="253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68343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31504" y="1844824"/>
            <a:ext cx="9144000" cy="362422"/>
          </a:xfrm>
        </p:spPr>
        <p:txBody>
          <a:bodyPr/>
          <a:lstStyle/>
          <a:p>
            <a:pPr algn="l"/>
            <a:r>
              <a:rPr lang="fr-FR" sz="4400" dirty="0" smtClean="0">
                <a:latin typeface="Calibri" panose="020F0502020204030204" pitchFamily="34" charset="0"/>
              </a:rPr>
              <a:t>Enjeux</a:t>
            </a:r>
            <a:endParaRPr lang="fr-FR" sz="4400" dirty="0">
              <a:latin typeface="Calibri" panose="020F050202020403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31504" y="2348880"/>
            <a:ext cx="9144000" cy="1655761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alibri" panose="020F0502020204030204" pitchFamily="34" charset="0"/>
              </a:rPr>
              <a:t>Apporter une vision prospective à moyen et long terme d'un secteur constructible d’environ 4.4 ha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alibri" panose="020F0502020204030204" pitchFamily="34" charset="0"/>
              </a:rPr>
              <a:t>Maitriser la qualité de l’extension du village (morphologie urbaine, typologie, espaces publiques)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alibri" panose="020F0502020204030204" pitchFamily="34" charset="0"/>
              </a:rPr>
              <a:t>Assurer une mixité sociale en diversifiant les produits logements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alibri" panose="020F0502020204030204" pitchFamily="34" charset="0"/>
              </a:rPr>
              <a:t>Anticiper les besoins en équipements publics</a:t>
            </a:r>
          </a:p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551149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251359" y="587592"/>
            <a:ext cx="9144000" cy="362422"/>
          </a:xfrm>
        </p:spPr>
        <p:txBody>
          <a:bodyPr/>
          <a:lstStyle/>
          <a:p>
            <a:pPr algn="l"/>
            <a:r>
              <a:rPr lang="fr-FR" sz="4400" dirty="0">
                <a:latin typeface="Calibri" panose="020F0502020204030204" pitchFamily="34" charset="0"/>
              </a:rPr>
              <a:t>Problématique et démarche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1543" y="1412776"/>
            <a:ext cx="5328592" cy="648072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alibri" panose="020F0502020204030204" pitchFamily="34" charset="0"/>
              </a:rPr>
              <a:t>Négociation avec un propriétaire privé pour échange de foncier</a:t>
            </a:r>
            <a:endParaRPr lang="fr-FR" sz="2800" dirty="0">
              <a:latin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592726" y="1196752"/>
            <a:ext cx="61911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alibri" panose="020F0502020204030204" pitchFamily="34" charset="0"/>
              </a:rPr>
              <a:t>Étude globale d’aménagement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alibri" panose="020F0502020204030204" pitchFamily="34" charset="0"/>
              </a:rPr>
              <a:t>Définition d’une 1</a:t>
            </a:r>
            <a:r>
              <a:rPr lang="fr-FR" sz="2800" baseline="30000" dirty="0" smtClean="0">
                <a:latin typeface="Calibri" panose="020F0502020204030204" pitchFamily="34" charset="0"/>
              </a:rPr>
              <a:t>ère</a:t>
            </a:r>
            <a:r>
              <a:rPr lang="fr-FR" sz="2800" dirty="0" smtClean="0">
                <a:latin typeface="Calibri" panose="020F0502020204030204" pitchFamily="34" charset="0"/>
              </a:rPr>
              <a:t> tranche d’aménagement</a:t>
            </a:r>
            <a:endParaRPr lang="fr-FR" sz="2800" dirty="0"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7951" y="2420888"/>
            <a:ext cx="5184775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84032" y="2708920"/>
            <a:ext cx="3600400" cy="38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91110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231904" y="404664"/>
            <a:ext cx="9144000" cy="506438"/>
          </a:xfrm>
        </p:spPr>
        <p:txBody>
          <a:bodyPr/>
          <a:lstStyle/>
          <a:p>
            <a:pPr algn="l"/>
            <a:r>
              <a:rPr lang="fr-FR" sz="4400" dirty="0" smtClean="0">
                <a:latin typeface="Calibri" panose="020F0502020204030204" pitchFamily="34" charset="0"/>
              </a:rPr>
              <a:t>Programme 1</a:t>
            </a:r>
            <a:r>
              <a:rPr lang="fr-FR" sz="4400" baseline="30000" dirty="0" smtClean="0">
                <a:latin typeface="Calibri" panose="020F0502020204030204" pitchFamily="34" charset="0"/>
              </a:rPr>
              <a:t>ère</a:t>
            </a:r>
            <a:r>
              <a:rPr lang="fr-FR" sz="4400" dirty="0" smtClean="0">
                <a:latin typeface="Calibri" panose="020F0502020204030204" pitchFamily="34" charset="0"/>
              </a:rPr>
              <a:t> tranche</a:t>
            </a:r>
            <a:endParaRPr lang="fr-FR" sz="4400" dirty="0">
              <a:latin typeface="Calibri" panose="020F050202020403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6693" y="1124744"/>
            <a:ext cx="5400600" cy="6336704"/>
          </a:xfrm>
        </p:spPr>
        <p:txBody>
          <a:bodyPr/>
          <a:lstStyle/>
          <a:p>
            <a:r>
              <a:rPr lang="fr-FR" sz="2800" dirty="0" smtClean="0">
                <a:latin typeface="Calibri" panose="020F0502020204030204" pitchFamily="34" charset="0"/>
              </a:rPr>
              <a:t>46 logements</a:t>
            </a:r>
          </a:p>
          <a:p>
            <a:pPr algn="l"/>
            <a:r>
              <a:rPr lang="fr-FR" sz="2400" dirty="0" smtClean="0">
                <a:latin typeface="Calibri" panose="020F0502020204030204" pitchFamily="34" charset="0"/>
              </a:rPr>
              <a:t>17 logements locatifs sociaux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Calibri" panose="020F0502020204030204" pitchFamily="34" charset="0"/>
              </a:rPr>
              <a:t>1 collectif « cœur de village » de 10 logements (5 T2, 5 T3)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Calibri" panose="020F0502020204030204" pitchFamily="34" charset="0"/>
              </a:rPr>
              <a:t>7 maisons en bande</a:t>
            </a:r>
          </a:p>
          <a:p>
            <a:pPr algn="l"/>
            <a:endParaRPr lang="fr-FR" sz="1200" dirty="0" smtClean="0">
              <a:latin typeface="Calibri" panose="020F0502020204030204" pitchFamily="34" charset="0"/>
            </a:endParaRPr>
          </a:p>
          <a:p>
            <a:pPr algn="l"/>
            <a:r>
              <a:rPr lang="fr-FR" sz="2400" dirty="0" smtClean="0">
                <a:latin typeface="Calibri" panose="020F0502020204030204" pitchFamily="34" charset="0"/>
              </a:rPr>
              <a:t>22 logements en accession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Calibri" panose="020F0502020204030204" pitchFamily="34" charset="0"/>
              </a:rPr>
              <a:t>1 collectif de 17 logements (9 T3, 8 T4)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Calibri" panose="020F0502020204030204" pitchFamily="34" charset="0"/>
              </a:rPr>
              <a:t>5 maisons de village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sz="1200" dirty="0">
              <a:latin typeface="Calibri" panose="020F0502020204030204" pitchFamily="34" charset="0"/>
            </a:endParaRPr>
          </a:p>
          <a:p>
            <a:pPr algn="l"/>
            <a:r>
              <a:rPr lang="fr-FR" sz="2400" dirty="0" smtClean="0">
                <a:latin typeface="Calibri" panose="020F0502020204030204" pitchFamily="34" charset="0"/>
              </a:rPr>
              <a:t>7 logements individuels privés lots libres</a:t>
            </a:r>
            <a:endParaRPr lang="fr-FR" sz="1200" dirty="0">
              <a:latin typeface="Calibri" panose="020F0502020204030204" pitchFamily="34" charset="0"/>
            </a:endParaRPr>
          </a:p>
          <a:p>
            <a:pPr algn="l"/>
            <a:r>
              <a:rPr lang="fr-FR" sz="2400" dirty="0" smtClean="0">
                <a:latin typeface="Calibri" panose="020F0502020204030204" pitchFamily="34" charset="0"/>
              </a:rPr>
              <a:t>2 commerces (coiffeur, opticien)</a:t>
            </a:r>
          </a:p>
          <a:p>
            <a:pPr algn="l"/>
            <a:r>
              <a:rPr lang="fr-FR" sz="2400" dirty="0" smtClean="0">
                <a:latin typeface="Calibri" panose="020F0502020204030204" pitchFamily="34" charset="0"/>
              </a:rPr>
              <a:t>1 service (la Poste</a:t>
            </a:r>
            <a:r>
              <a:rPr lang="fr-FR" sz="2000" dirty="0" smtClean="0">
                <a:latin typeface="Calibri" panose="020F0502020204030204" pitchFamily="34" charset="0"/>
              </a:rPr>
              <a:t>)</a:t>
            </a:r>
            <a:endParaRPr lang="fr-FR" sz="2000" dirty="0"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23992" y="1484784"/>
            <a:ext cx="5688632" cy="457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75920" y="2132856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44104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9376" y="1988840"/>
            <a:ext cx="4536504" cy="1655761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alibri" panose="020F0502020204030204" pitchFamily="34" charset="0"/>
              </a:rPr>
              <a:t>Espaces d’accroche et de lien entre le village et l’extension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alibri" panose="020F0502020204030204" pitchFamily="34" charset="0"/>
              </a:rPr>
              <a:t>Espace polyvalent d’animation et de rencontre intergénérationnelle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alibri" panose="020F0502020204030204" pitchFamily="34" charset="0"/>
              </a:rPr>
              <a:t>Espace de déambulation de circulation et de liaison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35360" y="1340768"/>
            <a:ext cx="9144000" cy="585018"/>
          </a:xfrm>
        </p:spPr>
        <p:txBody>
          <a:bodyPr/>
          <a:lstStyle/>
          <a:p>
            <a:pPr algn="l"/>
            <a:r>
              <a:rPr lang="fr-FR" sz="4400" dirty="0" smtClean="0">
                <a:latin typeface="Calibri" panose="020F0502020204030204" pitchFamily="34" charset="0"/>
              </a:rPr>
              <a:t>Les espaces publics</a:t>
            </a:r>
            <a:endParaRPr lang="fr-FR" sz="4400" dirty="0">
              <a:latin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86311" y="188640"/>
            <a:ext cx="5204985" cy="647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975800" y="6605575"/>
            <a:ext cx="5204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Source : Mairie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30351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5360" y="1916832"/>
            <a:ext cx="6192688" cy="1655761"/>
          </a:xfrm>
        </p:spPr>
        <p:txBody>
          <a:bodyPr/>
          <a:lstStyle/>
          <a:p>
            <a:pPr marL="452438" indent="-452438" algn="l">
              <a:buFont typeface="Wingdings" panose="05000000000000000000" pitchFamily="2" charset="2"/>
              <a:buChar char="Ø"/>
            </a:pPr>
            <a:r>
              <a:rPr lang="fr-FR" sz="2800" dirty="0" smtClean="0">
                <a:latin typeface="Calibri" panose="020F0502020204030204" pitchFamily="34" charset="0"/>
              </a:rPr>
              <a:t>Nécessité de mettre à niveau les    équipements publics communaux</a:t>
            </a:r>
          </a:p>
          <a:p>
            <a:pPr marL="809625" indent="-357188" algn="l">
              <a:buFont typeface="Arial" panose="020B0604020202020204" pitchFamily="34" charset="0"/>
              <a:buChar char="•"/>
              <a:tabLst>
                <a:tab pos="630238" algn="l"/>
                <a:tab pos="809625" algn="l"/>
              </a:tabLst>
            </a:pPr>
            <a:r>
              <a:rPr lang="fr-FR" sz="2800" dirty="0" smtClean="0">
                <a:latin typeface="Calibri" panose="020F0502020204030204" pitchFamily="34" charset="0"/>
              </a:rPr>
              <a:t>Réhabilitation / extension du groupe scolaire</a:t>
            </a:r>
            <a:endParaRPr lang="fr-FR" sz="2800" dirty="0">
              <a:latin typeface="Calibri" panose="020F0502020204030204" pitchFamily="34" charset="0"/>
            </a:endParaRPr>
          </a:p>
          <a:p>
            <a:pPr marL="809625" indent="-357188" algn="l">
              <a:buFont typeface="Arial" panose="020B0604020202020204" pitchFamily="34" charset="0"/>
              <a:buChar char="•"/>
              <a:tabLst>
                <a:tab pos="630238" algn="l"/>
                <a:tab pos="809625" algn="l"/>
              </a:tabLst>
            </a:pPr>
            <a:r>
              <a:rPr lang="fr-FR" sz="2800" dirty="0" smtClean="0">
                <a:latin typeface="Calibri" panose="020F0502020204030204" pitchFamily="34" charset="0"/>
              </a:rPr>
              <a:t>Construction d’une cantine scolaire</a:t>
            </a:r>
          </a:p>
          <a:p>
            <a:pPr marL="809625" indent="-357188" algn="l">
              <a:buFont typeface="Arial" panose="020B0604020202020204" pitchFamily="34" charset="0"/>
              <a:buChar char="•"/>
              <a:tabLst>
                <a:tab pos="630238" algn="l"/>
                <a:tab pos="809625" algn="l"/>
              </a:tabLst>
            </a:pPr>
            <a:r>
              <a:rPr lang="fr-FR" sz="2800" dirty="0" smtClean="0">
                <a:latin typeface="Calibri" panose="020F0502020204030204" pitchFamily="34" charset="0"/>
              </a:rPr>
              <a:t>Aménagement d’une nouvelle bibliothèque communale</a:t>
            </a:r>
            <a:endParaRPr lang="fr-FR" sz="2800" dirty="0">
              <a:latin typeface="Calibri" panose="020F0502020204030204" pitchFamily="34" charset="0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35360" y="1412776"/>
            <a:ext cx="9144000" cy="513010"/>
          </a:xfrm>
        </p:spPr>
        <p:txBody>
          <a:bodyPr/>
          <a:lstStyle/>
          <a:p>
            <a:pPr algn="l"/>
            <a:r>
              <a:rPr lang="fr-FR" sz="4400" dirty="0" smtClean="0">
                <a:latin typeface="Calibri" panose="020F0502020204030204" pitchFamily="34" charset="0"/>
              </a:rPr>
              <a:t>Les équipements publics</a:t>
            </a:r>
            <a:endParaRPr lang="fr-FR" sz="4400" dirty="0">
              <a:latin typeface="Calibri" panose="020F0502020204030204" pitchFamily="34" charset="0"/>
            </a:endParaRPr>
          </a:p>
        </p:txBody>
      </p:sp>
      <p:pic>
        <p:nvPicPr>
          <p:cNvPr id="6" name="Picture 3" descr="S:\CAUE\1_missions_accompagnement\1_communes\hostun\Photos\2008-ecole\n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88760" y="116632"/>
            <a:ext cx="413810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:\CAUE\1_missions_accompagnement\1_communes\hostun\Photos\2008-ecole\n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14192" y="3449762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888760" y="6528104"/>
            <a:ext cx="5204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Source : Mairie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73858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9376" y="1844824"/>
            <a:ext cx="9144000" cy="1655761"/>
          </a:xfrm>
        </p:spPr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999656" y="782567"/>
            <a:ext cx="9793088" cy="8640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r>
              <a:rPr lang="fr-FR" sz="4300" dirty="0" smtClean="0">
                <a:latin typeface="Calibri" panose="020F0502020204030204" pitchFamily="34" charset="0"/>
              </a:rPr>
              <a:t>2010 Un nouveau cadre réglementaire</a:t>
            </a:r>
          </a:p>
          <a:p>
            <a:r>
              <a:rPr lang="fr-FR" sz="4300" dirty="0" smtClean="0">
                <a:latin typeface="Calibri" panose="020F0502020204030204" pitchFamily="34" charset="0"/>
              </a:rPr>
              <a:t>Le Plan Local d’Urbanisme</a:t>
            </a:r>
            <a:endParaRPr lang="fr-FR" sz="4300" dirty="0"/>
          </a:p>
        </p:txBody>
      </p:sp>
      <p:sp>
        <p:nvSpPr>
          <p:cNvPr id="6" name="ZoneTexte 5"/>
          <p:cNvSpPr txBox="1"/>
          <p:nvPr/>
        </p:nvSpPr>
        <p:spPr>
          <a:xfrm>
            <a:off x="119336" y="1639007"/>
            <a:ext cx="1183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alibri" panose="020F0502020204030204" pitchFamily="34" charset="0"/>
              </a:rPr>
              <a:t>Des emplacements réservés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alibri" panose="020F0502020204030204" pitchFamily="34" charset="0"/>
              </a:rPr>
              <a:t>Une orientation d’aménagement et de programmation</a:t>
            </a:r>
            <a:endParaRPr lang="fr-FR" sz="2800" dirty="0">
              <a:latin typeface="Calibri" panose="020F050202020403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5400" y="2809147"/>
            <a:ext cx="4443239" cy="362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60096" y="2545342"/>
            <a:ext cx="4041091" cy="414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95889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681</Words>
  <Application>Microsoft Office PowerPoint</Application>
  <PresentationFormat>Personnalisé</PresentationFormat>
  <Paragraphs>136</Paragraphs>
  <Slides>18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1_Thème Office</vt:lpstr>
      <vt:lpstr>Diapositive 1</vt:lpstr>
      <vt:lpstr>Diapositive 2</vt:lpstr>
      <vt:lpstr>Eléments déclencheurs de la réflexion  </vt:lpstr>
      <vt:lpstr>Enjeux</vt:lpstr>
      <vt:lpstr>Problématique et démarche</vt:lpstr>
      <vt:lpstr>Programme 1ère tranche</vt:lpstr>
      <vt:lpstr>Les espaces publics</vt:lpstr>
      <vt:lpstr>Les équipements publics</vt:lpstr>
      <vt:lpstr>Diapositive 9</vt:lpstr>
      <vt:lpstr>Diapositive 10</vt:lpstr>
      <vt:lpstr>Diapositive 11</vt:lpstr>
      <vt:lpstr> 1 permis d’aménager surface totale du projet 25758 m2 12 lots constructibles 17 100 m2 8720 m2 d’espaces publics (1/3 de la surface totale)</vt:lpstr>
      <vt:lpstr>Un plan de composition structuré par des espaces publics paysagers et de qualités</vt:lpstr>
      <vt:lpstr>Diapositive 14</vt:lpstr>
      <vt:lpstr>Construction d’un collectif de 12 logements    - 3 T2    - 6 T3    - 3 T4 </vt:lpstr>
      <vt:lpstr>Diapositive 16</vt:lpstr>
      <vt:lpstr>Diapositive 17</vt:lpstr>
      <vt:lpstr>Diapositive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travail</dc:creator>
  <cp:lastModifiedBy>Travail</cp:lastModifiedBy>
  <cp:revision>55</cp:revision>
  <cp:lastPrinted>2015-09-03T14:26:29Z</cp:lastPrinted>
  <dcterms:modified xsi:type="dcterms:W3CDTF">2015-10-01T15:54:39Z</dcterms:modified>
</cp:coreProperties>
</file>