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2"/>
  </p:notesMasterIdLst>
  <p:handoutMasterIdLst>
    <p:handoutMasterId r:id="rId23"/>
  </p:handoutMasterIdLst>
  <p:sldIdLst>
    <p:sldId id="262" r:id="rId2"/>
    <p:sldId id="294" r:id="rId3"/>
    <p:sldId id="321" r:id="rId4"/>
    <p:sldId id="318" r:id="rId5"/>
    <p:sldId id="319" r:id="rId6"/>
    <p:sldId id="320" r:id="rId7"/>
    <p:sldId id="316" r:id="rId8"/>
    <p:sldId id="317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2" r:id="rId19"/>
    <p:sldId id="333" r:id="rId20"/>
    <p:sldId id="266" r:id="rId21"/>
  </p:sldIdLst>
  <p:sldSz cx="9144000" cy="6858000" type="screen4x3"/>
  <p:notesSz cx="6735763" cy="98663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Century Gothic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C0F101"/>
    <a:srgbClr val="A9A39B"/>
    <a:srgbClr val="0099CC"/>
    <a:srgbClr val="336699"/>
    <a:srgbClr val="F6A831"/>
    <a:srgbClr val="CC0000"/>
    <a:srgbClr val="008000"/>
    <a:srgbClr val="B97B3D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39" autoAdjust="0"/>
    <p:restoredTop sz="93769" autoAdjust="0"/>
  </p:normalViewPr>
  <p:slideViewPr>
    <p:cSldViewPr snapToGrid="0">
      <p:cViewPr varScale="1">
        <p:scale>
          <a:sx n="110" d="100"/>
          <a:sy n="110" d="100"/>
        </p:scale>
        <p:origin x="-182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-2994" y="-90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782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1013"/>
            <a:ext cx="29178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1013"/>
            <a:ext cx="29178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pPr>
              <a:defRPr/>
            </a:pPr>
            <a:fld id="{8EB8894C-08D5-4A99-BC95-38B1CD7408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9943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782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3288" y="739775"/>
            <a:ext cx="4929187" cy="3698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6300"/>
            <a:ext cx="538956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1013"/>
            <a:ext cx="29178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1013"/>
            <a:ext cx="29178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08" tIns="45304" rIns="90608" bIns="45304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pPr>
              <a:defRPr/>
            </a:pPr>
            <a:fld id="{397E1455-7F53-4B1D-8235-BCFFA4FD00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630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fld id="{361AB981-AB55-4901-8DB9-DFF2746A83D5}" type="slidenum">
              <a:rPr lang="fr-FR" b="0" smtClean="0">
                <a:latin typeface="Arial" charset="0"/>
              </a:rPr>
              <a:pPr eaLnBrk="1" hangingPunct="1"/>
              <a:t>2</a:t>
            </a:fld>
            <a:endParaRPr lang="fr-FR" b="0" smtClean="0">
              <a:latin typeface="Arial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fld id="{361AB981-AB55-4901-8DB9-DFF2746A83D5}" type="slidenum">
              <a:rPr lang="fr-FR" b="0" smtClean="0">
                <a:latin typeface="Arial" charset="0"/>
              </a:rPr>
              <a:pPr eaLnBrk="1" hangingPunct="1"/>
              <a:t>3</a:t>
            </a:fld>
            <a:endParaRPr lang="fr-FR" b="0" smtClean="0">
              <a:latin typeface="Arial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 smtClean="0">
                <a:latin typeface="Arial" pitchFamily="34" charset="0"/>
              </a:rPr>
              <a:t>Résineux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 smtClean="0">
                <a:latin typeface="Arial" pitchFamily="34" charset="0"/>
              </a:rPr>
              <a:t>Résineux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 smtClean="0">
                <a:latin typeface="Arial" pitchFamily="34" charset="0"/>
              </a:rPr>
              <a:t>Résineux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 smtClean="0">
                <a:latin typeface="Arial" pitchFamily="34" charset="0"/>
              </a:rPr>
              <a:t>Résineux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 smtClean="0">
                <a:latin typeface="Arial" pitchFamily="34" charset="0"/>
              </a:rPr>
              <a:t>Résineux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6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>
              <a:latin typeface="Arial" pitchFamily="34" charset="0"/>
            </a:endParaRPr>
          </a:p>
        </p:txBody>
      </p:sp>
      <p:sp>
        <p:nvSpPr>
          <p:cNvPr id="41987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11449" indent="-273634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094537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532352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1970166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407981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845796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283610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721425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5F4F92C6-B41E-4AE4-AA85-6286C0E64175}" type="slidenum">
              <a:rPr lang="fr-FR" altLang="fr-FR" smtClean="0">
                <a:solidFill>
                  <a:prstClr val="black"/>
                </a:solidFill>
              </a:rPr>
              <a:pPr/>
              <a:t>9</a:t>
            </a:fld>
            <a:endParaRPr lang="fr-FR" altLang="fr-FR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6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>
              <a:latin typeface="Arial" pitchFamily="34" charset="0"/>
            </a:endParaRPr>
          </a:p>
        </p:txBody>
      </p:sp>
      <p:sp>
        <p:nvSpPr>
          <p:cNvPr id="41987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11449" indent="-273634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094537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532352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1970166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407981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845796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283610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721425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5F4F92C6-B41E-4AE4-AA85-6286C0E64175}" type="slidenum">
              <a:rPr lang="fr-FR" altLang="fr-FR" smtClean="0">
                <a:solidFill>
                  <a:prstClr val="black"/>
                </a:solidFill>
              </a:rPr>
              <a:pPr/>
              <a:t>10</a:t>
            </a:fld>
            <a:endParaRPr lang="fr-FR" altLang="fr-FR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6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>
              <a:latin typeface="Arial" pitchFamily="34" charset="0"/>
            </a:endParaRPr>
          </a:p>
        </p:txBody>
      </p:sp>
      <p:sp>
        <p:nvSpPr>
          <p:cNvPr id="41987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11449" indent="-273634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094537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532352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1970166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407981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845796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283610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721425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5F4F92C6-B41E-4AE4-AA85-6286C0E64175}" type="slidenum">
              <a:rPr lang="fr-FR" altLang="fr-FR" smtClean="0">
                <a:solidFill>
                  <a:prstClr val="black"/>
                </a:solidFill>
              </a:rPr>
              <a:pPr/>
              <a:t>11</a:t>
            </a:fld>
            <a:endParaRPr lang="fr-FR" altLang="fr-FR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6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>
              <a:latin typeface="Arial" pitchFamily="34" charset="0"/>
            </a:endParaRPr>
          </a:p>
        </p:txBody>
      </p:sp>
      <p:sp>
        <p:nvSpPr>
          <p:cNvPr id="41987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11449" indent="-273634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094537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532352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1970166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407981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845796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283610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721425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5F4F92C6-B41E-4AE4-AA85-6286C0E64175}" type="slidenum">
              <a:rPr lang="fr-FR" altLang="fr-FR" smtClean="0">
                <a:solidFill>
                  <a:prstClr val="black"/>
                </a:solidFill>
              </a:rPr>
              <a:pPr/>
              <a:t>12</a:t>
            </a:fld>
            <a:endParaRPr lang="fr-FR" altLang="fr-FR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6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>
              <a:latin typeface="Arial" pitchFamily="34" charset="0"/>
            </a:endParaRPr>
          </a:p>
        </p:txBody>
      </p:sp>
      <p:sp>
        <p:nvSpPr>
          <p:cNvPr id="41987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11449" indent="-273634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094537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532352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1970166" indent="-218907" defTabSz="907554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407981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845796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283610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721425" indent="-218907" defTabSz="90755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5F4F92C6-B41E-4AE4-AA85-6286C0E64175}" type="slidenum">
              <a:rPr lang="fr-FR" altLang="fr-FR" smtClean="0">
                <a:solidFill>
                  <a:prstClr val="black"/>
                </a:solidFill>
              </a:rPr>
              <a:pPr/>
              <a:t>13</a:t>
            </a:fld>
            <a:endParaRPr lang="fr-FR" altLang="fr-FR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fld id="{361AB981-AB55-4901-8DB9-DFF2746A83D5}" type="slidenum">
              <a:rPr lang="fr-FR" b="0" smtClean="0">
                <a:latin typeface="Arial" charset="0"/>
              </a:rPr>
              <a:pPr eaLnBrk="1" hangingPunct="1"/>
              <a:t>14</a:t>
            </a:fld>
            <a:endParaRPr lang="fr-FR" b="0" smtClean="0">
              <a:latin typeface="Arial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fld id="{361AB981-AB55-4901-8DB9-DFF2746A83D5}" type="slidenum">
              <a:rPr lang="fr-FR" b="0" smtClean="0">
                <a:latin typeface="Arial" charset="0"/>
              </a:rPr>
              <a:pPr eaLnBrk="1" hangingPunct="1"/>
              <a:t>15</a:t>
            </a:fld>
            <a:endParaRPr lang="fr-FR" b="0" smtClean="0">
              <a:latin typeface="Arial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fld id="{361AB981-AB55-4901-8DB9-DFF2746A83D5}" type="slidenum">
              <a:rPr lang="fr-FR" b="0" smtClean="0">
                <a:latin typeface="Arial" charset="0"/>
              </a:rPr>
              <a:pPr eaLnBrk="1" hangingPunct="1"/>
              <a:t>16</a:t>
            </a:fld>
            <a:endParaRPr lang="fr-FR" b="0" smtClean="0">
              <a:latin typeface="Arial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fld id="{361AB981-AB55-4901-8DB9-DFF2746A83D5}" type="slidenum">
              <a:rPr lang="fr-FR" b="0" smtClean="0">
                <a:latin typeface="Arial" charset="0"/>
              </a:rPr>
              <a:pPr eaLnBrk="1" hangingPunct="1"/>
              <a:t>17</a:t>
            </a:fld>
            <a:endParaRPr lang="fr-FR" b="0" smtClean="0">
              <a:latin typeface="Arial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fld id="{361AB981-AB55-4901-8DB9-DFF2746A83D5}" type="slidenum">
              <a:rPr lang="fr-FR" b="0" smtClean="0">
                <a:latin typeface="Arial" charset="0"/>
              </a:rPr>
              <a:pPr eaLnBrk="1" hangingPunct="1"/>
              <a:t>18</a:t>
            </a:fld>
            <a:endParaRPr lang="fr-FR" b="0" smtClean="0">
              <a:latin typeface="Arial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fld id="{361AB981-AB55-4901-8DB9-DFF2746A83D5}" type="slidenum">
              <a:rPr lang="fr-FR" b="0" smtClean="0">
                <a:latin typeface="Arial" charset="0"/>
              </a:rPr>
              <a:pPr eaLnBrk="1" hangingPunct="1"/>
              <a:t>19</a:t>
            </a:fld>
            <a:endParaRPr lang="fr-FR" b="0" smtClean="0">
              <a:latin typeface="Arial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Isabelle Desmartin\Mes documents\COMMUNICATION EXTERNE\Outils_com\charte_graphique-modeles\elements_visuels\Rhone-Alpes\frise_RA\fichiers_img\frise_rhonealpes_297x70mm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97425"/>
            <a:ext cx="9144000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Documents and Settings\Isabelle Desmartin\Mes documents\COMMUNICATION EXTERNE\Outils_com\charte_graphique-modeles\elements_visuels\Rhone-Alpes\logo\fichiers_img\logo_cfra_transp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2987" y="188164"/>
            <a:ext cx="1978025" cy="172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mtClean="0"/>
            </a:lvl1pPr>
          </a:lstStyle>
          <a:p>
            <a:r>
              <a:rPr lang="fr-FR" smtClean="0"/>
              <a:t>Modifiez le style du titre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des sous-titres du masque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244937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15937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4890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1988840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8171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105275" cy="53292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14875" y="1268413"/>
            <a:ext cx="4105275" cy="53292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224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316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7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106569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943350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7008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972300" y="188913"/>
            <a:ext cx="2171700" cy="64087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362700" cy="64087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330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188913"/>
            <a:ext cx="7956550" cy="8636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362950" cy="5329237"/>
          </a:xfrm>
        </p:spPr>
        <p:txBody>
          <a:bodyPr/>
          <a:lstStyle/>
          <a:p>
            <a:pPr lvl="0"/>
            <a:r>
              <a:rPr lang="fr-FR" noProof="0" smtClean="0"/>
              <a:t>Cliquez sur l'icône pour ajouter un tableau</a:t>
            </a:r>
          </a:p>
        </p:txBody>
      </p:sp>
    </p:spTree>
    <p:extLst>
      <p:ext uri="{BB962C8B-B14F-4D97-AF65-F5344CB8AC3E}">
        <p14:creationId xmlns:p14="http://schemas.microsoft.com/office/powerpoint/2010/main" val="3486467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188913"/>
            <a:ext cx="7956550" cy="8636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268413"/>
            <a:ext cx="4105275" cy="532923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14875" y="1268413"/>
            <a:ext cx="4105275" cy="532923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375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188913"/>
            <a:ext cx="7956550" cy="863600"/>
          </a:xfrm>
          <a:prstGeom prst="rect">
            <a:avLst/>
          </a:prstGeom>
          <a:solidFill>
            <a:srgbClr val="A9A3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362950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pic>
        <p:nvPicPr>
          <p:cNvPr id="1028" name="Picture 3" descr="C:\Documents and Settings\Isabelle Desmartin\Mes documents\COMMUNICATION EXTERNE\Outils_com\charte_graphique-modeles\elements_visuels\Rhone-Alpes\frise_RA\fichiers_img\frise_rhonealpes_297x70mm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68863"/>
            <a:ext cx="9144000" cy="198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6" descr="C:\Documents and Settings\Isabelle Desmartin\Mes documents\COMMUNICATION EXTERNE\Outils_com\charte_graphique-modeles\elements_visuels\Rhone-Alpes\logo\fichiers_img\logo_cfra_transp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188913"/>
            <a:ext cx="971550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entury Gothic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entury Gothic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entury Gothic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entury Gothic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entury Gothic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entury Gothic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entury Gothic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A9A39B"/>
        </a:buClr>
        <a:buFont typeface="Wingdings" pitchFamily="2" charset="2"/>
        <a:buChar char="§"/>
        <a:defRPr sz="2800">
          <a:solidFill>
            <a:srgbClr val="F6A83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0.jpe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L’approvisionnement bois énergie</a:t>
            </a:r>
            <a:br>
              <a:rPr lang="fr-FR" dirty="0" smtClean="0"/>
            </a:br>
            <a:r>
              <a:rPr lang="fr-FR" dirty="0" smtClean="0"/>
              <a:t>en circuit court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683567" y="3727336"/>
            <a:ext cx="8146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 smtClean="0">
                <a:solidFill>
                  <a:schemeClr val="bg1">
                    <a:lumMod val="50000"/>
                  </a:schemeClr>
                </a:solidFill>
              </a:rPr>
              <a:t>Des exemples de circuits au sein des territoires ruraux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835968" y="425723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 smtClean="0">
                <a:solidFill>
                  <a:schemeClr val="bg1">
                    <a:lumMod val="50000"/>
                  </a:schemeClr>
                </a:solidFill>
              </a:rPr>
              <a:t>L’accord cadre Amorce – Communes Forestières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683567" y="4815851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 smtClean="0">
                <a:solidFill>
                  <a:schemeClr val="bg1">
                    <a:lumMod val="50000"/>
                  </a:schemeClr>
                </a:solidFill>
              </a:rPr>
              <a:t>L’énergie bois, à quel prix ? Est-ce un frein à la coopération urbain/rural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1183856" y="188640"/>
            <a:ext cx="7956550" cy="863600"/>
          </a:xfrm>
        </p:spPr>
        <p:txBody>
          <a:bodyPr/>
          <a:lstStyle/>
          <a:p>
            <a:pPr eaLnBrk="1" hangingPunct="1"/>
            <a:r>
              <a:rPr lang="fr-FR" sz="2400" dirty="0" smtClean="0"/>
              <a:t>Des exemples de circuits courts</a:t>
            </a:r>
            <a:br>
              <a:rPr lang="fr-FR" sz="2400" dirty="0" smtClean="0"/>
            </a:br>
            <a:r>
              <a:rPr lang="fr-FR" sz="2400" dirty="0" smtClean="0"/>
              <a:t>au sein des territoires ruraux</a:t>
            </a:r>
          </a:p>
        </p:txBody>
      </p:sp>
      <p:sp>
        <p:nvSpPr>
          <p:cNvPr id="4" name="Rectangle à coins arrondis 3"/>
          <p:cNvSpPr/>
          <p:nvPr/>
        </p:nvSpPr>
        <p:spPr>
          <a:xfrm>
            <a:off x="-441325" y="1335089"/>
            <a:ext cx="6116638" cy="5826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b="0">
              <a:solidFill>
                <a:srgbClr val="F0A22E">
                  <a:lumMod val="75000"/>
                </a:srgb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6200" y="1427164"/>
            <a:ext cx="5773738" cy="40011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fr-FR" altLang="fr-FR" sz="2000" b="0" dirty="0" smtClean="0">
                <a:solidFill>
                  <a:srgbClr val="FFFFFF"/>
                </a:solidFill>
                <a:latin typeface="Tw Cen MT" pitchFamily="34" charset="0"/>
              </a:rPr>
              <a:t>Le Syndicat Intercommunal Autrans Méaudre</a:t>
            </a:r>
            <a:endParaRPr lang="fr-FR" altLang="fr-FR" sz="2000" b="0" dirty="0">
              <a:solidFill>
                <a:srgbClr val="FFFFFF"/>
              </a:solidFill>
              <a:latin typeface="Tw Cen MT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>
            <a:off x="717755" y="5700343"/>
            <a:ext cx="7305368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e 6"/>
          <p:cNvGrpSpPr/>
          <p:nvPr/>
        </p:nvGrpSpPr>
        <p:grpSpPr>
          <a:xfrm>
            <a:off x="1354039" y="2212605"/>
            <a:ext cx="1711325" cy="1562100"/>
            <a:chOff x="6003925" y="4743450"/>
            <a:chExt cx="2133600" cy="2057400"/>
          </a:xfrm>
        </p:grpSpPr>
        <p:pic>
          <p:nvPicPr>
            <p:cNvPr id="8" name="Picture 3" descr="arbre024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4" descr="arbre02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7" descr="arbre02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8" descr="arbre007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9" descr="arbre024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0" descr="arbre007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1" descr="arbre02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12" descr="arbre02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e 15"/>
          <p:cNvGrpSpPr/>
          <p:nvPr/>
        </p:nvGrpSpPr>
        <p:grpSpPr>
          <a:xfrm>
            <a:off x="3991790" y="2227119"/>
            <a:ext cx="1711325" cy="1562100"/>
            <a:chOff x="6003925" y="4743450"/>
            <a:chExt cx="2133600" cy="2057400"/>
          </a:xfrm>
        </p:grpSpPr>
        <p:pic>
          <p:nvPicPr>
            <p:cNvPr id="17" name="Picture 3" descr="arbre024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4" descr="arbre02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7" descr="arbre02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 descr="arbre007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9" descr="arbre024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0" descr="arbre007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1" descr="arbre02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2" descr="arbre02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5" name="Picture 2" descr="W:\photo\Bois _energie\hangars\meaudre_autrans_hangar\projet_meaudre\apres_travaux\DSCN6668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88429" y="5077720"/>
            <a:ext cx="2481262" cy="1245247"/>
          </a:xfrm>
          <a:prstGeom prst="snip2DiagRect">
            <a:avLst>
              <a:gd name="adj1" fmla="val 0"/>
              <a:gd name="adj2" fmla="val 3732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pSp>
        <p:nvGrpSpPr>
          <p:cNvPr id="26" name="Groupe 25"/>
          <p:cNvGrpSpPr/>
          <p:nvPr/>
        </p:nvGrpSpPr>
        <p:grpSpPr>
          <a:xfrm>
            <a:off x="1178686" y="3457909"/>
            <a:ext cx="1914598" cy="592800"/>
            <a:chOff x="542925" y="2552701"/>
            <a:chExt cx="3067049" cy="800218"/>
          </a:xfrm>
        </p:grpSpPr>
        <p:sp>
          <p:nvSpPr>
            <p:cNvPr id="27" name="Rectangle à coins arrondis 26"/>
            <p:cNvSpPr/>
            <p:nvPr/>
          </p:nvSpPr>
          <p:spPr>
            <a:xfrm>
              <a:off x="609600" y="2552701"/>
              <a:ext cx="2933700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542925" y="2562344"/>
              <a:ext cx="3067049" cy="702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600" dirty="0" smtClean="0">
                  <a:latin typeface="+mj-lt"/>
                </a:rPr>
                <a:t>Forêt publique de Méaudre</a:t>
              </a:r>
            </a:p>
          </p:txBody>
        </p:sp>
      </p:grpSp>
      <p:grpSp>
        <p:nvGrpSpPr>
          <p:cNvPr id="29" name="Groupe 28"/>
          <p:cNvGrpSpPr/>
          <p:nvPr/>
        </p:nvGrpSpPr>
        <p:grpSpPr>
          <a:xfrm>
            <a:off x="4004461" y="3428935"/>
            <a:ext cx="1914598" cy="592800"/>
            <a:chOff x="542925" y="2552701"/>
            <a:chExt cx="3067049" cy="800218"/>
          </a:xfrm>
        </p:grpSpPr>
        <p:sp>
          <p:nvSpPr>
            <p:cNvPr id="30" name="Rectangle à coins arrondis 29"/>
            <p:cNvSpPr/>
            <p:nvPr/>
          </p:nvSpPr>
          <p:spPr>
            <a:xfrm>
              <a:off x="609600" y="2552701"/>
              <a:ext cx="2933700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ZoneTexte 30"/>
            <p:cNvSpPr txBox="1"/>
            <p:nvPr/>
          </p:nvSpPr>
          <p:spPr>
            <a:xfrm>
              <a:off x="542925" y="2562345"/>
              <a:ext cx="3067049" cy="7893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600" dirty="0" smtClean="0">
                  <a:latin typeface="+mj-lt"/>
                </a:rPr>
                <a:t>Forêt publique de Autrans</a:t>
              </a:r>
            </a:p>
          </p:txBody>
        </p:sp>
      </p:grpSp>
      <p:cxnSp>
        <p:nvCxnSpPr>
          <p:cNvPr id="32" name="Connecteur droit avec flèche 31"/>
          <p:cNvCxnSpPr>
            <a:stCxn id="27" idx="2"/>
          </p:cNvCxnSpPr>
          <p:nvPr/>
        </p:nvCxnSpPr>
        <p:spPr>
          <a:xfrm>
            <a:off x="2135986" y="4050709"/>
            <a:ext cx="748569" cy="111729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/>
          <p:cNvCxnSpPr>
            <a:stCxn id="30" idx="2"/>
          </p:cNvCxnSpPr>
          <p:nvPr/>
        </p:nvCxnSpPr>
        <p:spPr>
          <a:xfrm flipH="1">
            <a:off x="4114028" y="4021735"/>
            <a:ext cx="847733" cy="114626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lèche vers le bas 33"/>
          <p:cNvSpPr/>
          <p:nvPr/>
        </p:nvSpPr>
        <p:spPr>
          <a:xfrm>
            <a:off x="6233652" y="2790058"/>
            <a:ext cx="334296" cy="29102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5" name="Groupe 34"/>
          <p:cNvGrpSpPr/>
          <p:nvPr/>
        </p:nvGrpSpPr>
        <p:grpSpPr>
          <a:xfrm>
            <a:off x="6310998" y="3455397"/>
            <a:ext cx="2335157" cy="1139470"/>
            <a:chOff x="6310998" y="4114800"/>
            <a:chExt cx="2335157" cy="1190624"/>
          </a:xfrm>
        </p:grpSpPr>
        <p:sp>
          <p:nvSpPr>
            <p:cNvPr id="36" name="Ellipse 35"/>
            <p:cNvSpPr/>
            <p:nvPr/>
          </p:nvSpPr>
          <p:spPr>
            <a:xfrm>
              <a:off x="6406512" y="4114800"/>
              <a:ext cx="2087852" cy="1190624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ZoneTexte 36"/>
            <p:cNvSpPr txBox="1"/>
            <p:nvPr/>
          </p:nvSpPr>
          <p:spPr>
            <a:xfrm>
              <a:off x="6310998" y="4230716"/>
              <a:ext cx="23351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i="1" dirty="0" smtClean="0">
                  <a:latin typeface="+mn-lt"/>
                </a:rPr>
                <a:t>Chaque commune paie l’exploitation et le transport des produits bois énergie jusqu’à la plateforme</a:t>
              </a:r>
              <a:endParaRPr lang="fr-FR" sz="1200" i="1" dirty="0">
                <a:latin typeface="+mn-lt"/>
              </a:endParaRPr>
            </a:p>
          </p:txBody>
        </p:sp>
      </p:grpSp>
      <p:sp>
        <p:nvSpPr>
          <p:cNvPr id="38" name="ZoneTexte 37"/>
          <p:cNvSpPr txBox="1"/>
          <p:nvPr/>
        </p:nvSpPr>
        <p:spPr>
          <a:xfrm>
            <a:off x="6819900" y="4737112"/>
            <a:ext cx="20383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latin typeface="+mj-lt"/>
              </a:rPr>
              <a:t>34 €/tonne </a:t>
            </a:r>
          </a:p>
          <a:p>
            <a:r>
              <a:rPr lang="fr-FR" sz="1400" i="1" dirty="0" smtClean="0">
                <a:latin typeface="+mj-lt"/>
              </a:rPr>
              <a:t>(dont 0€/tonne pour l’achat de la matière)</a:t>
            </a:r>
            <a:endParaRPr lang="fr-FR" sz="1400" i="1" dirty="0">
              <a:latin typeface="+mj-lt"/>
            </a:endParaRPr>
          </a:p>
        </p:txBody>
      </p:sp>
      <p:grpSp>
        <p:nvGrpSpPr>
          <p:cNvPr id="39" name="Groupe 38"/>
          <p:cNvGrpSpPr/>
          <p:nvPr/>
        </p:nvGrpSpPr>
        <p:grpSpPr>
          <a:xfrm>
            <a:off x="4462514" y="5882773"/>
            <a:ext cx="1914598" cy="340160"/>
            <a:chOff x="542925" y="2552701"/>
            <a:chExt cx="3067049" cy="800218"/>
          </a:xfrm>
        </p:grpSpPr>
        <p:sp>
          <p:nvSpPr>
            <p:cNvPr id="40" name="Rectangle à coins arrondis 39"/>
            <p:cNvSpPr/>
            <p:nvPr/>
          </p:nvSpPr>
          <p:spPr>
            <a:xfrm>
              <a:off x="609600" y="2552701"/>
              <a:ext cx="2933700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" name="ZoneTexte 40"/>
            <p:cNvSpPr txBox="1"/>
            <p:nvPr/>
          </p:nvSpPr>
          <p:spPr>
            <a:xfrm>
              <a:off x="542925" y="2562345"/>
              <a:ext cx="3067049" cy="4570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600" dirty="0" smtClean="0">
                  <a:latin typeface="+mj-lt"/>
                </a:rPr>
                <a:t>Hangar du SIAM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9779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30858E-6 L -2.5E-6 -0.42054 " pathEditMode="relative" rAng="0" ptsTypes="AA">
                                      <p:cBhvr>
                                        <p:cTn id="8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027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30858E-6 L -1.38889E-6 -0.42193 " pathEditMode="relative" rAng="0" ptsTypes="AA">
                                      <p:cBhvr>
                                        <p:cTn id="9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096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9.18344E-7 L -0.31702 -0.54106 " pathEditMode="relative" rAng="0" ptsTypes="AA">
                                      <p:cBhvr>
                                        <p:cTn id="9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1" y="-27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" grpId="0" animBg="1"/>
      <p:bldP spid="5" grpId="0"/>
      <p:bldP spid="34" grpId="0" animBg="1"/>
      <p:bldP spid="34" grpId="1" animBg="1"/>
      <p:bldP spid="38" grpId="0"/>
      <p:bldP spid="3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1183856" y="188640"/>
            <a:ext cx="7956550" cy="863600"/>
          </a:xfrm>
        </p:spPr>
        <p:txBody>
          <a:bodyPr/>
          <a:lstStyle/>
          <a:p>
            <a:pPr eaLnBrk="1" hangingPunct="1"/>
            <a:r>
              <a:rPr lang="fr-FR" sz="2400" dirty="0" smtClean="0"/>
              <a:t>Des exemples de circuits courts</a:t>
            </a:r>
            <a:br>
              <a:rPr lang="fr-FR" sz="2400" dirty="0" smtClean="0"/>
            </a:br>
            <a:r>
              <a:rPr lang="fr-FR" sz="2400" dirty="0" smtClean="0"/>
              <a:t>au sein des territoires ruraux</a:t>
            </a:r>
          </a:p>
        </p:txBody>
      </p:sp>
      <p:sp>
        <p:nvSpPr>
          <p:cNvPr id="4" name="Rectangle à coins arrondis 3"/>
          <p:cNvSpPr/>
          <p:nvPr/>
        </p:nvSpPr>
        <p:spPr>
          <a:xfrm>
            <a:off x="-441325" y="1335089"/>
            <a:ext cx="6116638" cy="5826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b="0">
              <a:solidFill>
                <a:srgbClr val="F0A22E">
                  <a:lumMod val="75000"/>
                </a:srgb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6200" y="1427164"/>
            <a:ext cx="5773738" cy="40011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fr-FR" altLang="fr-FR" sz="2000" b="0" dirty="0" smtClean="0">
                <a:solidFill>
                  <a:srgbClr val="FFFFFF"/>
                </a:solidFill>
                <a:latin typeface="Tw Cen MT" pitchFamily="34" charset="0"/>
              </a:rPr>
              <a:t>Le Syndicat Intercommunal Autrans Méaudre</a:t>
            </a:r>
            <a:endParaRPr lang="fr-FR" altLang="fr-FR" sz="2000" b="0" dirty="0">
              <a:solidFill>
                <a:srgbClr val="FFFFFF"/>
              </a:solidFill>
              <a:latin typeface="Tw Cen MT" pitchFamily="34" charset="0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0877" y="5038828"/>
            <a:ext cx="658813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1618" y="5038829"/>
            <a:ext cx="658813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4" name="Connecteur droit 43"/>
          <p:cNvCxnSpPr/>
          <p:nvPr/>
        </p:nvCxnSpPr>
        <p:spPr>
          <a:xfrm>
            <a:off x="717754" y="2804745"/>
            <a:ext cx="7305368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2" descr="W:\photo\Bois _energie\hangars\meaudre_autrans_hangar\projet_meaudre\apres_travaux\DSCN6668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88428" y="2182122"/>
            <a:ext cx="2481262" cy="1245247"/>
          </a:xfrm>
          <a:prstGeom prst="snip2DiagRect">
            <a:avLst>
              <a:gd name="adj1" fmla="val 0"/>
              <a:gd name="adj2" fmla="val 3732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pSp>
        <p:nvGrpSpPr>
          <p:cNvPr id="46" name="Groupe 45"/>
          <p:cNvGrpSpPr/>
          <p:nvPr/>
        </p:nvGrpSpPr>
        <p:grpSpPr>
          <a:xfrm>
            <a:off x="1790700" y="5782252"/>
            <a:ext cx="2019949" cy="973389"/>
            <a:chOff x="1028700" y="6137101"/>
            <a:chExt cx="2019949" cy="745808"/>
          </a:xfrm>
        </p:grpSpPr>
        <p:sp>
          <p:nvSpPr>
            <p:cNvPr id="47" name="Rectangle à coins arrondis 46"/>
            <p:cNvSpPr/>
            <p:nvPr/>
          </p:nvSpPr>
          <p:spPr>
            <a:xfrm>
              <a:off x="1128048" y="6137101"/>
              <a:ext cx="1831355" cy="5928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" name="ZoneTexte 47"/>
            <p:cNvSpPr txBox="1"/>
            <p:nvPr/>
          </p:nvSpPr>
          <p:spPr>
            <a:xfrm>
              <a:off x="1028700" y="6144245"/>
              <a:ext cx="20199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dirty="0" smtClean="0">
                  <a:latin typeface="+mj-lt"/>
                </a:rPr>
                <a:t>Chaufferies publiques de Méaudre</a:t>
              </a:r>
            </a:p>
          </p:txBody>
        </p:sp>
      </p:grpSp>
      <p:grpSp>
        <p:nvGrpSpPr>
          <p:cNvPr id="49" name="Groupe 48"/>
          <p:cNvGrpSpPr/>
          <p:nvPr/>
        </p:nvGrpSpPr>
        <p:grpSpPr>
          <a:xfrm>
            <a:off x="3868058" y="5789397"/>
            <a:ext cx="1914598" cy="592800"/>
            <a:chOff x="542925" y="2552701"/>
            <a:chExt cx="3067049" cy="800218"/>
          </a:xfrm>
        </p:grpSpPr>
        <p:sp>
          <p:nvSpPr>
            <p:cNvPr id="50" name="Rectangle à coins arrondis 49"/>
            <p:cNvSpPr/>
            <p:nvPr/>
          </p:nvSpPr>
          <p:spPr>
            <a:xfrm>
              <a:off x="609600" y="2552701"/>
              <a:ext cx="2933700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" name="ZoneTexte 50"/>
            <p:cNvSpPr txBox="1"/>
            <p:nvPr/>
          </p:nvSpPr>
          <p:spPr>
            <a:xfrm>
              <a:off x="542925" y="2562345"/>
              <a:ext cx="3067049" cy="7062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dirty="0" smtClean="0">
                  <a:latin typeface="+mj-lt"/>
                </a:rPr>
                <a:t>Chaufferies publiques d’Autrans</a:t>
              </a:r>
            </a:p>
          </p:txBody>
        </p:sp>
      </p:grpSp>
      <p:grpSp>
        <p:nvGrpSpPr>
          <p:cNvPr id="52" name="Groupe 51"/>
          <p:cNvGrpSpPr/>
          <p:nvPr/>
        </p:nvGrpSpPr>
        <p:grpSpPr>
          <a:xfrm>
            <a:off x="5501637" y="2209433"/>
            <a:ext cx="2087852" cy="1190624"/>
            <a:chOff x="5501637" y="2564281"/>
            <a:chExt cx="2087852" cy="1190624"/>
          </a:xfrm>
        </p:grpSpPr>
        <p:sp>
          <p:nvSpPr>
            <p:cNvPr id="53" name="Ellipse 52"/>
            <p:cNvSpPr/>
            <p:nvPr/>
          </p:nvSpPr>
          <p:spPr>
            <a:xfrm>
              <a:off x="5501637" y="2564281"/>
              <a:ext cx="2087852" cy="1190624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ZoneTexte 53"/>
            <p:cNvSpPr txBox="1"/>
            <p:nvPr/>
          </p:nvSpPr>
          <p:spPr>
            <a:xfrm>
              <a:off x="5577573" y="2708772"/>
              <a:ext cx="200432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i="1" dirty="0" smtClean="0">
                  <a:latin typeface="+mn-lt"/>
                </a:rPr>
                <a:t>Le SIAM organise, avec ses services ou via des prestations, le broyage, séchage, stockage </a:t>
              </a:r>
              <a:endParaRPr lang="fr-FR" sz="1200" i="1" dirty="0">
                <a:latin typeface="+mn-lt"/>
              </a:endParaRPr>
            </a:p>
          </p:txBody>
        </p:sp>
      </p:grpSp>
      <p:sp>
        <p:nvSpPr>
          <p:cNvPr id="55" name="ZoneTexte 54"/>
          <p:cNvSpPr txBox="1"/>
          <p:nvPr/>
        </p:nvSpPr>
        <p:spPr>
          <a:xfrm>
            <a:off x="7972425" y="2568749"/>
            <a:ext cx="1362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latin typeface="+mj-lt"/>
              </a:rPr>
              <a:t>47 €/tonne </a:t>
            </a:r>
          </a:p>
        </p:txBody>
      </p:sp>
      <p:cxnSp>
        <p:nvCxnSpPr>
          <p:cNvPr id="56" name="Connecteur droit avec flèche 55"/>
          <p:cNvCxnSpPr>
            <a:stCxn id="45" idx="1"/>
            <a:endCxn id="43" idx="0"/>
          </p:cNvCxnSpPr>
          <p:nvPr/>
        </p:nvCxnSpPr>
        <p:spPr>
          <a:xfrm flipH="1">
            <a:off x="3001025" y="3427369"/>
            <a:ext cx="728034" cy="161146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avec flèche 56"/>
          <p:cNvCxnSpPr>
            <a:endCxn id="42" idx="0"/>
          </p:cNvCxnSpPr>
          <p:nvPr/>
        </p:nvCxnSpPr>
        <p:spPr>
          <a:xfrm>
            <a:off x="3729060" y="3427369"/>
            <a:ext cx="911224" cy="161145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e 57"/>
          <p:cNvGrpSpPr/>
          <p:nvPr/>
        </p:nvGrpSpPr>
        <p:grpSpPr>
          <a:xfrm>
            <a:off x="3925764" y="3706129"/>
            <a:ext cx="2087852" cy="667711"/>
            <a:chOff x="5501637" y="2564281"/>
            <a:chExt cx="2087852" cy="1190624"/>
          </a:xfrm>
        </p:grpSpPr>
        <p:sp>
          <p:nvSpPr>
            <p:cNvPr id="59" name="Ellipse 58"/>
            <p:cNvSpPr/>
            <p:nvPr/>
          </p:nvSpPr>
          <p:spPr>
            <a:xfrm>
              <a:off x="5501637" y="2564281"/>
              <a:ext cx="2087852" cy="1190624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" name="ZoneTexte 59"/>
            <p:cNvSpPr txBox="1"/>
            <p:nvPr/>
          </p:nvSpPr>
          <p:spPr>
            <a:xfrm>
              <a:off x="5577573" y="2708773"/>
              <a:ext cx="2004327" cy="932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i="1" dirty="0" smtClean="0">
                  <a:latin typeface="+mn-lt"/>
                </a:rPr>
                <a:t>Le SIAM organise la livraison</a:t>
              </a:r>
              <a:endParaRPr lang="fr-FR" sz="1400" i="1" dirty="0">
                <a:latin typeface="+mn-lt"/>
              </a:endParaRPr>
            </a:p>
          </p:txBody>
        </p:sp>
      </p:grpSp>
      <p:sp>
        <p:nvSpPr>
          <p:cNvPr id="61" name="ZoneTexte 60"/>
          <p:cNvSpPr txBox="1"/>
          <p:nvPr/>
        </p:nvSpPr>
        <p:spPr>
          <a:xfrm>
            <a:off x="6013616" y="3841995"/>
            <a:ext cx="15682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latin typeface="+mj-lt"/>
              </a:rPr>
              <a:t>15 €/tonne </a:t>
            </a:r>
          </a:p>
        </p:txBody>
      </p:sp>
      <p:grpSp>
        <p:nvGrpSpPr>
          <p:cNvPr id="62" name="Groupe 61"/>
          <p:cNvGrpSpPr/>
          <p:nvPr/>
        </p:nvGrpSpPr>
        <p:grpSpPr>
          <a:xfrm>
            <a:off x="5779318" y="5584660"/>
            <a:ext cx="2087852" cy="880767"/>
            <a:chOff x="5501637" y="2564281"/>
            <a:chExt cx="2087852" cy="1190624"/>
          </a:xfrm>
        </p:grpSpPr>
        <p:sp>
          <p:nvSpPr>
            <p:cNvPr id="63" name="Ellipse 62"/>
            <p:cNvSpPr/>
            <p:nvPr/>
          </p:nvSpPr>
          <p:spPr>
            <a:xfrm>
              <a:off x="5501637" y="2564281"/>
              <a:ext cx="2087852" cy="1190624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" name="ZoneTexte 63"/>
            <p:cNvSpPr txBox="1"/>
            <p:nvPr/>
          </p:nvSpPr>
          <p:spPr>
            <a:xfrm>
              <a:off x="5577573" y="2708773"/>
              <a:ext cx="2004327" cy="8737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i="1" dirty="0" smtClean="0">
                  <a:latin typeface="+mn-lt"/>
                </a:rPr>
                <a:t>Chaque commune paie le service à la hauteur de sa consommation</a:t>
              </a:r>
              <a:endParaRPr lang="fr-FR" sz="1200" i="1" dirty="0">
                <a:latin typeface="+mn-lt"/>
              </a:endParaRPr>
            </a:p>
          </p:txBody>
        </p:sp>
      </p:grpSp>
      <p:sp>
        <p:nvSpPr>
          <p:cNvPr id="65" name="ZoneTexte 64"/>
          <p:cNvSpPr txBox="1"/>
          <p:nvPr/>
        </p:nvSpPr>
        <p:spPr>
          <a:xfrm>
            <a:off x="7819545" y="4750660"/>
            <a:ext cx="13244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96 – 34</a:t>
            </a:r>
          </a:p>
          <a:p>
            <a:pPr algn="ctr"/>
            <a:r>
              <a:rPr lang="fr-FR" b="1" i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=</a:t>
            </a:r>
          </a:p>
          <a:p>
            <a:pPr algn="ctr"/>
            <a:r>
              <a:rPr lang="fr-FR" b="1" i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62€/tonne</a:t>
            </a:r>
          </a:p>
        </p:txBody>
      </p:sp>
      <p:grpSp>
        <p:nvGrpSpPr>
          <p:cNvPr id="66" name="Groupe 65"/>
          <p:cNvGrpSpPr/>
          <p:nvPr/>
        </p:nvGrpSpPr>
        <p:grpSpPr>
          <a:xfrm>
            <a:off x="1564744" y="2172703"/>
            <a:ext cx="1914598" cy="340160"/>
            <a:chOff x="542925" y="2552701"/>
            <a:chExt cx="3067049" cy="800218"/>
          </a:xfrm>
        </p:grpSpPr>
        <p:sp>
          <p:nvSpPr>
            <p:cNvPr id="67" name="Rectangle à coins arrondis 66"/>
            <p:cNvSpPr/>
            <p:nvPr/>
          </p:nvSpPr>
          <p:spPr>
            <a:xfrm>
              <a:off x="609600" y="2552701"/>
              <a:ext cx="2933700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" name="ZoneTexte 67"/>
            <p:cNvSpPr txBox="1"/>
            <p:nvPr/>
          </p:nvSpPr>
          <p:spPr>
            <a:xfrm>
              <a:off x="542925" y="2562345"/>
              <a:ext cx="3067049" cy="4570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600" dirty="0" smtClean="0">
                  <a:latin typeface="+mj-lt"/>
                </a:rPr>
                <a:t>Hangar du SIAM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0640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8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1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0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1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3" dur="indefinit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4" dur="indefinite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5" grpId="1"/>
      <p:bldP spid="61" grpId="0"/>
      <p:bldP spid="61" grpId="1"/>
      <p:bldP spid="6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-441325" y="1395413"/>
            <a:ext cx="6116638" cy="5826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b="0">
              <a:solidFill>
                <a:srgbClr val="F0A22E">
                  <a:lumMod val="75000"/>
                </a:srgb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6200" y="1487488"/>
            <a:ext cx="5773738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fr-FR" altLang="fr-FR" sz="1600" b="0" dirty="0">
                <a:solidFill>
                  <a:srgbClr val="FFFFFF"/>
                </a:solidFill>
                <a:latin typeface="Tw Cen MT" pitchFamily="34" charset="0"/>
              </a:rPr>
              <a:t>LE SYNDICAT MIXTE DU CANTON DE MOREZ</a:t>
            </a: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48385" y="5163999"/>
            <a:ext cx="2495103" cy="1381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35" name="ZoneTexte 34"/>
          <p:cNvSpPr txBox="1"/>
          <p:nvPr/>
        </p:nvSpPr>
        <p:spPr>
          <a:xfrm rot="900000">
            <a:off x="5746750" y="1884432"/>
            <a:ext cx="27908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000" i="1" dirty="0" smtClean="0">
                <a:solidFill>
                  <a:srgbClr val="990033"/>
                </a:solidFill>
                <a:latin typeface="Tw Cen MT"/>
                <a:ea typeface="MS PGothic" pitchFamily="34" charset="-128"/>
              </a:rPr>
              <a:t>1500 </a:t>
            </a:r>
            <a:r>
              <a:rPr lang="fr-FR" sz="2000" i="1" dirty="0">
                <a:solidFill>
                  <a:srgbClr val="990033"/>
                </a:solidFill>
                <a:latin typeface="Tw Cen MT"/>
                <a:ea typeface="MS PGothic" pitchFamily="34" charset="-128"/>
              </a:rPr>
              <a:t>tonnes de bois énergie</a:t>
            </a:r>
          </a:p>
        </p:txBody>
      </p:sp>
      <p:grpSp>
        <p:nvGrpSpPr>
          <p:cNvPr id="36" name="Groupe 35"/>
          <p:cNvGrpSpPr>
            <a:grpSpLocks/>
          </p:cNvGrpSpPr>
          <p:nvPr/>
        </p:nvGrpSpPr>
        <p:grpSpPr bwMode="auto">
          <a:xfrm>
            <a:off x="555625" y="2247900"/>
            <a:ext cx="1711325" cy="1562100"/>
            <a:chOff x="6003925" y="4743450"/>
            <a:chExt cx="2133600" cy="2057400"/>
          </a:xfrm>
        </p:grpSpPr>
        <p:pic>
          <p:nvPicPr>
            <p:cNvPr id="59443" name="Picture 3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4" name="Picture 4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5" name="Picture 7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6" name="Picture 8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7" name="Picture 9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8" name="Picture 10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9" name="Picture 11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50" name="Picture 12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5" name="Groupe 44"/>
          <p:cNvGrpSpPr>
            <a:grpSpLocks/>
          </p:cNvGrpSpPr>
          <p:nvPr/>
        </p:nvGrpSpPr>
        <p:grpSpPr bwMode="auto">
          <a:xfrm>
            <a:off x="5037138" y="2247900"/>
            <a:ext cx="1711325" cy="1562100"/>
            <a:chOff x="6003925" y="4743450"/>
            <a:chExt cx="2133600" cy="2057400"/>
          </a:xfrm>
        </p:grpSpPr>
        <p:pic>
          <p:nvPicPr>
            <p:cNvPr id="59435" name="Picture 3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36" name="Picture 4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37" name="Picture 7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38" name="Picture 8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39" name="Picture 9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0" name="Picture 10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1" name="Picture 11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2" name="Picture 12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4" name="Groupe 53"/>
          <p:cNvGrpSpPr>
            <a:grpSpLocks/>
          </p:cNvGrpSpPr>
          <p:nvPr/>
        </p:nvGrpSpPr>
        <p:grpSpPr bwMode="auto">
          <a:xfrm>
            <a:off x="381000" y="3441700"/>
            <a:ext cx="1914525" cy="592138"/>
            <a:chOff x="542925" y="2552701"/>
            <a:chExt cx="3067049" cy="800218"/>
          </a:xfrm>
        </p:grpSpPr>
        <p:sp>
          <p:nvSpPr>
            <p:cNvPr id="55" name="Rectangle à coins arrondis 54"/>
            <p:cNvSpPr/>
            <p:nvPr/>
          </p:nvSpPr>
          <p:spPr>
            <a:xfrm>
              <a:off x="609047" y="2552701"/>
              <a:ext cx="2934805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56" name="ZoneTexte 55"/>
            <p:cNvSpPr txBox="1"/>
            <p:nvPr/>
          </p:nvSpPr>
          <p:spPr>
            <a:xfrm>
              <a:off x="542925" y="2561282"/>
              <a:ext cx="3067049" cy="7894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Forêt publique de commune A</a:t>
              </a:r>
            </a:p>
          </p:txBody>
        </p:sp>
      </p:grpSp>
      <p:grpSp>
        <p:nvGrpSpPr>
          <p:cNvPr id="57" name="Groupe 56"/>
          <p:cNvGrpSpPr>
            <a:grpSpLocks/>
          </p:cNvGrpSpPr>
          <p:nvPr/>
        </p:nvGrpSpPr>
        <p:grpSpPr bwMode="auto">
          <a:xfrm>
            <a:off x="5005388" y="3448050"/>
            <a:ext cx="1914525" cy="593725"/>
            <a:chOff x="542925" y="2552701"/>
            <a:chExt cx="3067049" cy="800218"/>
          </a:xfrm>
        </p:grpSpPr>
        <p:sp>
          <p:nvSpPr>
            <p:cNvPr id="58" name="Rectangle à coins arrondis 57"/>
            <p:cNvSpPr/>
            <p:nvPr/>
          </p:nvSpPr>
          <p:spPr>
            <a:xfrm>
              <a:off x="609047" y="2552701"/>
              <a:ext cx="2934805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59" name="ZoneTexte 58"/>
            <p:cNvSpPr txBox="1"/>
            <p:nvPr/>
          </p:nvSpPr>
          <p:spPr>
            <a:xfrm>
              <a:off x="542925" y="2563400"/>
              <a:ext cx="3067049" cy="7873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Forêt publique de Commune C</a:t>
              </a:r>
            </a:p>
          </p:txBody>
        </p:sp>
      </p:grpSp>
      <p:cxnSp>
        <p:nvCxnSpPr>
          <p:cNvPr id="60" name="Connecteur droit avec flèche 59"/>
          <p:cNvCxnSpPr/>
          <p:nvPr/>
        </p:nvCxnSpPr>
        <p:spPr>
          <a:xfrm>
            <a:off x="1793248" y="4438431"/>
            <a:ext cx="1035677" cy="92096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Groupe 61"/>
          <p:cNvGrpSpPr>
            <a:grpSpLocks/>
          </p:cNvGrpSpPr>
          <p:nvPr/>
        </p:nvGrpSpPr>
        <p:grpSpPr bwMode="auto">
          <a:xfrm>
            <a:off x="6818313" y="2941418"/>
            <a:ext cx="2230437" cy="963613"/>
            <a:chOff x="6560495" y="3875314"/>
            <a:chExt cx="2432976" cy="1087910"/>
          </a:xfrm>
        </p:grpSpPr>
        <p:sp>
          <p:nvSpPr>
            <p:cNvPr id="63" name="Ellipse 62"/>
            <p:cNvSpPr/>
            <p:nvPr/>
          </p:nvSpPr>
          <p:spPr>
            <a:xfrm>
              <a:off x="6560495" y="3875314"/>
              <a:ext cx="2394861" cy="1087910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64" name="ZoneTexte 63"/>
            <p:cNvSpPr txBox="1"/>
            <p:nvPr/>
          </p:nvSpPr>
          <p:spPr>
            <a:xfrm>
              <a:off x="6597021" y="4027780"/>
              <a:ext cx="2396450" cy="73898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Chaque commune mobilise du bois énergie dans sa forêt communale</a:t>
              </a:r>
              <a:endParaRPr lang="fr-FR" sz="1400" b="0" i="1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grpSp>
        <p:nvGrpSpPr>
          <p:cNvPr id="66" name="Groupe 65"/>
          <p:cNvGrpSpPr>
            <a:grpSpLocks/>
          </p:cNvGrpSpPr>
          <p:nvPr/>
        </p:nvGrpSpPr>
        <p:grpSpPr bwMode="auto">
          <a:xfrm>
            <a:off x="4462463" y="6237288"/>
            <a:ext cx="1914525" cy="615950"/>
            <a:chOff x="542925" y="2552701"/>
            <a:chExt cx="3067049" cy="800218"/>
          </a:xfrm>
        </p:grpSpPr>
        <p:sp>
          <p:nvSpPr>
            <p:cNvPr id="67" name="Rectangle à coins arrondis 66"/>
            <p:cNvSpPr/>
            <p:nvPr/>
          </p:nvSpPr>
          <p:spPr>
            <a:xfrm>
              <a:off x="609047" y="2552701"/>
              <a:ext cx="2934805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68" name="ZoneTexte 67"/>
            <p:cNvSpPr txBox="1"/>
            <p:nvPr/>
          </p:nvSpPr>
          <p:spPr>
            <a:xfrm>
              <a:off x="542925" y="2563012"/>
              <a:ext cx="3067049" cy="75971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Syndicat Mixte du Canton de Morez</a:t>
              </a:r>
              <a:endParaRPr lang="fr-FR" sz="1600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grpSp>
        <p:nvGrpSpPr>
          <p:cNvPr id="69" name="Groupe 68"/>
          <p:cNvGrpSpPr>
            <a:grpSpLocks/>
          </p:cNvGrpSpPr>
          <p:nvPr/>
        </p:nvGrpSpPr>
        <p:grpSpPr bwMode="auto">
          <a:xfrm>
            <a:off x="2705100" y="2254250"/>
            <a:ext cx="1711325" cy="1562100"/>
            <a:chOff x="6003925" y="4743450"/>
            <a:chExt cx="2133600" cy="2057400"/>
          </a:xfrm>
        </p:grpSpPr>
        <p:pic>
          <p:nvPicPr>
            <p:cNvPr id="59419" name="Picture 3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0" name="Picture 4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1" name="Picture 7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2" name="Picture 8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3" name="Picture 9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4" name="Picture 10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5" name="Picture 11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6" name="Picture 12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5" name="Groupe 104"/>
          <p:cNvGrpSpPr>
            <a:grpSpLocks/>
          </p:cNvGrpSpPr>
          <p:nvPr/>
        </p:nvGrpSpPr>
        <p:grpSpPr bwMode="auto">
          <a:xfrm>
            <a:off x="2674938" y="3454400"/>
            <a:ext cx="1914525" cy="592138"/>
            <a:chOff x="542925" y="2552701"/>
            <a:chExt cx="3067049" cy="800218"/>
          </a:xfrm>
        </p:grpSpPr>
        <p:sp>
          <p:nvSpPr>
            <p:cNvPr id="106" name="Rectangle à coins arrondis 105"/>
            <p:cNvSpPr/>
            <p:nvPr/>
          </p:nvSpPr>
          <p:spPr>
            <a:xfrm>
              <a:off x="609047" y="2552701"/>
              <a:ext cx="2934805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107" name="ZoneTexte 106"/>
            <p:cNvSpPr txBox="1"/>
            <p:nvPr/>
          </p:nvSpPr>
          <p:spPr>
            <a:xfrm>
              <a:off x="542925" y="2561282"/>
              <a:ext cx="3067049" cy="7894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Forêt publique de Commune B</a:t>
              </a:r>
            </a:p>
          </p:txBody>
        </p:sp>
      </p:grpSp>
      <p:cxnSp>
        <p:nvCxnSpPr>
          <p:cNvPr id="108" name="Connecteur droit avec flèche 107"/>
          <p:cNvCxnSpPr/>
          <p:nvPr/>
        </p:nvCxnSpPr>
        <p:spPr>
          <a:xfrm>
            <a:off x="3632200" y="4552950"/>
            <a:ext cx="0" cy="80645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Groupe 111"/>
          <p:cNvGrpSpPr>
            <a:grpSpLocks/>
          </p:cNvGrpSpPr>
          <p:nvPr/>
        </p:nvGrpSpPr>
        <p:grpSpPr bwMode="auto">
          <a:xfrm>
            <a:off x="5849938" y="4898917"/>
            <a:ext cx="3163869" cy="1346308"/>
            <a:chOff x="6075817" y="5178296"/>
            <a:chExt cx="2432976" cy="920437"/>
          </a:xfrm>
        </p:grpSpPr>
        <p:sp>
          <p:nvSpPr>
            <p:cNvPr id="113" name="Ellipse 112"/>
            <p:cNvSpPr/>
            <p:nvPr/>
          </p:nvSpPr>
          <p:spPr>
            <a:xfrm>
              <a:off x="6075817" y="5178296"/>
              <a:ext cx="2394861" cy="920437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114" name="ZoneTexte 113"/>
            <p:cNvSpPr txBox="1"/>
            <p:nvPr/>
          </p:nvSpPr>
          <p:spPr>
            <a:xfrm>
              <a:off x="6112343" y="5289383"/>
              <a:ext cx="2396450" cy="73085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Pour les communes également propriétaires de chaufferies, le Syndicat Mixte s’occupe du transport des bois « sans transfert de propriété »</a:t>
              </a:r>
              <a:endParaRPr lang="fr-FR" sz="1400" b="0" i="1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pic>
        <p:nvPicPr>
          <p:cNvPr id="3" name="Imag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442" y="3905031"/>
            <a:ext cx="839266" cy="533400"/>
          </a:xfrm>
          <a:prstGeom prst="rect">
            <a:avLst/>
          </a:prstGeom>
        </p:spPr>
      </p:pic>
      <p:pic>
        <p:nvPicPr>
          <p:cNvPr id="70" name="Image 6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3367" y="3914337"/>
            <a:ext cx="839266" cy="533400"/>
          </a:xfrm>
          <a:prstGeom prst="rect">
            <a:avLst/>
          </a:prstGeom>
        </p:spPr>
      </p:pic>
      <p:pic>
        <p:nvPicPr>
          <p:cNvPr id="71" name="Image 7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6523" y="3905031"/>
            <a:ext cx="839266" cy="533400"/>
          </a:xfrm>
          <a:prstGeom prst="rect">
            <a:avLst/>
          </a:prstGeom>
        </p:spPr>
      </p:pic>
      <p:sp>
        <p:nvSpPr>
          <p:cNvPr id="61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Des exemples de circuits courts</a:t>
            </a:r>
            <a:br>
              <a:rPr lang="fr-FR" sz="2400" dirty="0"/>
            </a:br>
            <a:r>
              <a:rPr lang="fr-FR" sz="2400" dirty="0"/>
              <a:t>au sein des territoires ruraux</a:t>
            </a:r>
            <a:endParaRPr lang="fr-FR" sz="2400" dirty="0" smtClean="0"/>
          </a:p>
        </p:txBody>
      </p:sp>
    </p:spTree>
    <p:extLst>
      <p:ext uri="{BB962C8B-B14F-4D97-AF65-F5344CB8AC3E}">
        <p14:creationId xmlns:p14="http://schemas.microsoft.com/office/powerpoint/2010/main" val="234568995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6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9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0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5" dur="indefinit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6" dur="indefinite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7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-441325" y="1395413"/>
            <a:ext cx="6116638" cy="5826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b="0">
              <a:solidFill>
                <a:srgbClr val="F0A22E">
                  <a:lumMod val="75000"/>
                </a:srgb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6200" y="1487488"/>
            <a:ext cx="5773738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fr-FR" altLang="fr-FR" sz="1600" b="0" dirty="0" smtClean="0">
                <a:solidFill>
                  <a:srgbClr val="FFFFFF"/>
                </a:solidFill>
                <a:latin typeface="Tw Cen MT" pitchFamily="34" charset="0"/>
              </a:rPr>
              <a:t>LE SYNDICAT MIXTE DU CANTON DE MOREZ</a:t>
            </a:r>
            <a:endParaRPr lang="fr-FR" altLang="fr-FR" sz="1600" b="0" dirty="0">
              <a:solidFill>
                <a:srgbClr val="FFFFFF"/>
              </a:solidFill>
              <a:latin typeface="Tw Cen MT" pitchFamily="34" charset="0"/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48385" y="5163999"/>
            <a:ext cx="2495103" cy="1381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35" name="ZoneTexte 34"/>
          <p:cNvSpPr txBox="1"/>
          <p:nvPr/>
        </p:nvSpPr>
        <p:spPr>
          <a:xfrm rot="900000">
            <a:off x="5746750" y="1884432"/>
            <a:ext cx="27908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000" i="1" dirty="0" smtClean="0">
                <a:solidFill>
                  <a:srgbClr val="990033"/>
                </a:solidFill>
                <a:latin typeface="Tw Cen MT"/>
                <a:ea typeface="MS PGothic" pitchFamily="34" charset="-128"/>
              </a:rPr>
              <a:t>1500 </a:t>
            </a:r>
            <a:r>
              <a:rPr lang="fr-FR" sz="2000" i="1" dirty="0">
                <a:solidFill>
                  <a:srgbClr val="990033"/>
                </a:solidFill>
                <a:latin typeface="Tw Cen MT"/>
                <a:ea typeface="MS PGothic" pitchFamily="34" charset="-128"/>
              </a:rPr>
              <a:t>tonnes de bois énergie</a:t>
            </a:r>
          </a:p>
        </p:txBody>
      </p:sp>
      <p:grpSp>
        <p:nvGrpSpPr>
          <p:cNvPr id="36" name="Groupe 35"/>
          <p:cNvGrpSpPr>
            <a:grpSpLocks/>
          </p:cNvGrpSpPr>
          <p:nvPr/>
        </p:nvGrpSpPr>
        <p:grpSpPr bwMode="auto">
          <a:xfrm>
            <a:off x="555625" y="2247900"/>
            <a:ext cx="1711325" cy="1562100"/>
            <a:chOff x="6003925" y="4743450"/>
            <a:chExt cx="2133600" cy="2057400"/>
          </a:xfrm>
        </p:grpSpPr>
        <p:pic>
          <p:nvPicPr>
            <p:cNvPr id="59443" name="Picture 3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4" name="Picture 4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5" name="Picture 7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6" name="Picture 8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7" name="Picture 9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8" name="Picture 10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9" name="Picture 11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50" name="Picture 12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5" name="Groupe 44"/>
          <p:cNvGrpSpPr>
            <a:grpSpLocks/>
          </p:cNvGrpSpPr>
          <p:nvPr/>
        </p:nvGrpSpPr>
        <p:grpSpPr bwMode="auto">
          <a:xfrm>
            <a:off x="5037138" y="2247900"/>
            <a:ext cx="1711325" cy="1562100"/>
            <a:chOff x="6003925" y="4743450"/>
            <a:chExt cx="2133600" cy="2057400"/>
          </a:xfrm>
        </p:grpSpPr>
        <p:pic>
          <p:nvPicPr>
            <p:cNvPr id="59435" name="Picture 3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36" name="Picture 4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37" name="Picture 7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38" name="Picture 8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39" name="Picture 9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0" name="Picture 10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1" name="Picture 11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42" name="Picture 12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4" name="Groupe 53"/>
          <p:cNvGrpSpPr>
            <a:grpSpLocks/>
          </p:cNvGrpSpPr>
          <p:nvPr/>
        </p:nvGrpSpPr>
        <p:grpSpPr bwMode="auto">
          <a:xfrm>
            <a:off x="381000" y="3441700"/>
            <a:ext cx="1914525" cy="592138"/>
            <a:chOff x="542925" y="2552701"/>
            <a:chExt cx="3067049" cy="800218"/>
          </a:xfrm>
        </p:grpSpPr>
        <p:sp>
          <p:nvSpPr>
            <p:cNvPr id="55" name="Rectangle à coins arrondis 54"/>
            <p:cNvSpPr/>
            <p:nvPr/>
          </p:nvSpPr>
          <p:spPr>
            <a:xfrm>
              <a:off x="609047" y="2552701"/>
              <a:ext cx="2934805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56" name="ZoneTexte 55"/>
            <p:cNvSpPr txBox="1"/>
            <p:nvPr/>
          </p:nvSpPr>
          <p:spPr>
            <a:xfrm>
              <a:off x="542925" y="2561282"/>
              <a:ext cx="3067049" cy="7894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Forêt publique de commune A</a:t>
              </a:r>
            </a:p>
          </p:txBody>
        </p:sp>
      </p:grpSp>
      <p:grpSp>
        <p:nvGrpSpPr>
          <p:cNvPr id="57" name="Groupe 56"/>
          <p:cNvGrpSpPr>
            <a:grpSpLocks/>
          </p:cNvGrpSpPr>
          <p:nvPr/>
        </p:nvGrpSpPr>
        <p:grpSpPr bwMode="auto">
          <a:xfrm>
            <a:off x="5005388" y="3448050"/>
            <a:ext cx="1914525" cy="593725"/>
            <a:chOff x="542925" y="2552701"/>
            <a:chExt cx="3067049" cy="800218"/>
          </a:xfrm>
        </p:grpSpPr>
        <p:sp>
          <p:nvSpPr>
            <p:cNvPr id="58" name="Rectangle à coins arrondis 57"/>
            <p:cNvSpPr/>
            <p:nvPr/>
          </p:nvSpPr>
          <p:spPr>
            <a:xfrm>
              <a:off x="609047" y="2552701"/>
              <a:ext cx="2934805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59" name="ZoneTexte 58"/>
            <p:cNvSpPr txBox="1"/>
            <p:nvPr/>
          </p:nvSpPr>
          <p:spPr>
            <a:xfrm>
              <a:off x="542925" y="2563400"/>
              <a:ext cx="3067049" cy="7873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Forêt publique de Commune C</a:t>
              </a:r>
            </a:p>
          </p:txBody>
        </p:sp>
      </p:grpSp>
      <p:cxnSp>
        <p:nvCxnSpPr>
          <p:cNvPr id="60" name="Connecteur droit avec flèche 59"/>
          <p:cNvCxnSpPr/>
          <p:nvPr/>
        </p:nvCxnSpPr>
        <p:spPr>
          <a:xfrm>
            <a:off x="1793248" y="4438431"/>
            <a:ext cx="1035677" cy="92096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necteur droit avec flèche 60"/>
          <p:cNvCxnSpPr/>
          <p:nvPr/>
        </p:nvCxnSpPr>
        <p:spPr>
          <a:xfrm flipH="1">
            <a:off x="4702177" y="4438431"/>
            <a:ext cx="885030" cy="92096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Groupe 61"/>
          <p:cNvGrpSpPr>
            <a:grpSpLocks/>
          </p:cNvGrpSpPr>
          <p:nvPr/>
        </p:nvGrpSpPr>
        <p:grpSpPr bwMode="auto">
          <a:xfrm>
            <a:off x="6818313" y="2941418"/>
            <a:ext cx="2230437" cy="963613"/>
            <a:chOff x="6560495" y="3875314"/>
            <a:chExt cx="2432976" cy="1087910"/>
          </a:xfrm>
        </p:grpSpPr>
        <p:sp>
          <p:nvSpPr>
            <p:cNvPr id="63" name="Ellipse 62"/>
            <p:cNvSpPr/>
            <p:nvPr/>
          </p:nvSpPr>
          <p:spPr>
            <a:xfrm>
              <a:off x="6560495" y="3875314"/>
              <a:ext cx="2394861" cy="1087910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64" name="ZoneTexte 63"/>
            <p:cNvSpPr txBox="1"/>
            <p:nvPr/>
          </p:nvSpPr>
          <p:spPr>
            <a:xfrm>
              <a:off x="6597021" y="4027780"/>
              <a:ext cx="2396450" cy="73898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Chaque commune mobilise du bois énergie dans sa forêt communale</a:t>
              </a:r>
              <a:endParaRPr lang="fr-FR" sz="1400" b="0" i="1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grpSp>
        <p:nvGrpSpPr>
          <p:cNvPr id="66" name="Groupe 65"/>
          <p:cNvGrpSpPr>
            <a:grpSpLocks/>
          </p:cNvGrpSpPr>
          <p:nvPr/>
        </p:nvGrpSpPr>
        <p:grpSpPr bwMode="auto">
          <a:xfrm>
            <a:off x="4462463" y="6237288"/>
            <a:ext cx="1914525" cy="615950"/>
            <a:chOff x="542925" y="2552701"/>
            <a:chExt cx="3067049" cy="800218"/>
          </a:xfrm>
        </p:grpSpPr>
        <p:sp>
          <p:nvSpPr>
            <p:cNvPr id="67" name="Rectangle à coins arrondis 66"/>
            <p:cNvSpPr/>
            <p:nvPr/>
          </p:nvSpPr>
          <p:spPr>
            <a:xfrm>
              <a:off x="609047" y="2552701"/>
              <a:ext cx="2934805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68" name="ZoneTexte 67"/>
            <p:cNvSpPr txBox="1"/>
            <p:nvPr/>
          </p:nvSpPr>
          <p:spPr>
            <a:xfrm>
              <a:off x="542925" y="2563012"/>
              <a:ext cx="3067049" cy="75971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Syndicat Mixte du Canton de Morez</a:t>
              </a:r>
              <a:endParaRPr lang="fr-FR" sz="1600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grpSp>
        <p:nvGrpSpPr>
          <p:cNvPr id="69" name="Groupe 68"/>
          <p:cNvGrpSpPr>
            <a:grpSpLocks/>
          </p:cNvGrpSpPr>
          <p:nvPr/>
        </p:nvGrpSpPr>
        <p:grpSpPr bwMode="auto">
          <a:xfrm>
            <a:off x="2705100" y="2254250"/>
            <a:ext cx="1711325" cy="1562100"/>
            <a:chOff x="6003925" y="4743450"/>
            <a:chExt cx="2133600" cy="2057400"/>
          </a:xfrm>
        </p:grpSpPr>
        <p:pic>
          <p:nvPicPr>
            <p:cNvPr id="59419" name="Picture 3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0" name="Picture 4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1" name="Picture 7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2" name="Picture 8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3" name="Picture 9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4" name="Picture 10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5" name="Picture 11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26" name="Picture 12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5" name="Groupe 104"/>
          <p:cNvGrpSpPr>
            <a:grpSpLocks/>
          </p:cNvGrpSpPr>
          <p:nvPr/>
        </p:nvGrpSpPr>
        <p:grpSpPr bwMode="auto">
          <a:xfrm>
            <a:off x="2674938" y="3454400"/>
            <a:ext cx="1914525" cy="592138"/>
            <a:chOff x="542925" y="2552701"/>
            <a:chExt cx="3067049" cy="800218"/>
          </a:xfrm>
        </p:grpSpPr>
        <p:sp>
          <p:nvSpPr>
            <p:cNvPr id="106" name="Rectangle à coins arrondis 105"/>
            <p:cNvSpPr/>
            <p:nvPr/>
          </p:nvSpPr>
          <p:spPr>
            <a:xfrm>
              <a:off x="609047" y="2552701"/>
              <a:ext cx="2934805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107" name="ZoneTexte 106"/>
            <p:cNvSpPr txBox="1"/>
            <p:nvPr/>
          </p:nvSpPr>
          <p:spPr>
            <a:xfrm>
              <a:off x="542925" y="2561282"/>
              <a:ext cx="3067049" cy="7894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Forêt publique de Commune B</a:t>
              </a:r>
            </a:p>
          </p:txBody>
        </p:sp>
      </p:grpSp>
      <p:cxnSp>
        <p:nvCxnSpPr>
          <p:cNvPr id="108" name="Connecteur droit avec flèche 107"/>
          <p:cNvCxnSpPr/>
          <p:nvPr/>
        </p:nvCxnSpPr>
        <p:spPr>
          <a:xfrm>
            <a:off x="3632200" y="4552950"/>
            <a:ext cx="0" cy="80645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Groupe 111"/>
          <p:cNvGrpSpPr>
            <a:grpSpLocks/>
          </p:cNvGrpSpPr>
          <p:nvPr/>
        </p:nvGrpSpPr>
        <p:grpSpPr bwMode="auto">
          <a:xfrm>
            <a:off x="5849938" y="4898917"/>
            <a:ext cx="3163869" cy="1346308"/>
            <a:chOff x="6075817" y="5178296"/>
            <a:chExt cx="2432976" cy="920437"/>
          </a:xfrm>
        </p:grpSpPr>
        <p:sp>
          <p:nvSpPr>
            <p:cNvPr id="113" name="Ellipse 112"/>
            <p:cNvSpPr/>
            <p:nvPr/>
          </p:nvSpPr>
          <p:spPr>
            <a:xfrm>
              <a:off x="6075817" y="5178296"/>
              <a:ext cx="2394861" cy="920437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114" name="ZoneTexte 113"/>
            <p:cNvSpPr txBox="1"/>
            <p:nvPr/>
          </p:nvSpPr>
          <p:spPr>
            <a:xfrm>
              <a:off x="6112343" y="5289383"/>
              <a:ext cx="2396450" cy="79959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Pour les communes non propriétaires</a:t>
              </a:r>
            </a:p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de chaufferies, le Syndicat Mixte leur achète leurs produits bois énergie (si accord commercial). Il y a transfert de propriété</a:t>
              </a:r>
              <a:endParaRPr lang="fr-FR" sz="1400" b="0" i="1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pic>
        <p:nvPicPr>
          <p:cNvPr id="3" name="Imag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442" y="3905031"/>
            <a:ext cx="839266" cy="533400"/>
          </a:xfrm>
          <a:prstGeom prst="rect">
            <a:avLst/>
          </a:prstGeom>
        </p:spPr>
      </p:pic>
      <p:pic>
        <p:nvPicPr>
          <p:cNvPr id="70" name="Image 6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3367" y="3914337"/>
            <a:ext cx="839266" cy="533400"/>
          </a:xfrm>
          <a:prstGeom prst="rect">
            <a:avLst/>
          </a:prstGeom>
        </p:spPr>
      </p:pic>
      <p:pic>
        <p:nvPicPr>
          <p:cNvPr id="71" name="Image 7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6523" y="3905031"/>
            <a:ext cx="839266" cy="533400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4927601" y="4552950"/>
            <a:ext cx="775089" cy="798513"/>
            <a:chOff x="4927601" y="4552950"/>
            <a:chExt cx="775089" cy="798513"/>
          </a:xfrm>
        </p:grpSpPr>
        <p:cxnSp>
          <p:nvCxnSpPr>
            <p:cNvPr id="111" name="Connecteur droit avec flèche 110"/>
            <p:cNvCxnSpPr/>
            <p:nvPr/>
          </p:nvCxnSpPr>
          <p:spPr>
            <a:xfrm flipH="1">
              <a:off x="4927601" y="4552950"/>
              <a:ext cx="775089" cy="798513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arrow"/>
              <a:tailEnd type="none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7" name="Picture 2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2531" y="4731839"/>
              <a:ext cx="330330" cy="448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2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Des exemples de circuits courts</a:t>
            </a:r>
            <a:br>
              <a:rPr lang="fr-FR" sz="2400" dirty="0"/>
            </a:br>
            <a:r>
              <a:rPr lang="fr-FR" sz="2400" dirty="0"/>
              <a:t>au sein des territoires ruraux</a:t>
            </a:r>
            <a:endParaRPr lang="fr-FR" sz="2400" dirty="0" smtClean="0"/>
          </a:p>
        </p:txBody>
      </p:sp>
    </p:spTree>
    <p:extLst>
      <p:ext uri="{BB962C8B-B14F-4D97-AF65-F5344CB8AC3E}">
        <p14:creationId xmlns:p14="http://schemas.microsoft.com/office/powerpoint/2010/main" val="25391645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7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62428E-6 L 8.33333E-7 -0.41064 " pathEditMode="relative" rAng="0" ptsTypes="AA">
                                      <p:cBhvr>
                                        <p:cTn id="8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5320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4624E-7 L 1.66667E-6 -0.56046 " pathEditMode="relative" rAng="0" ptsTypes="AA">
                                      <p:cBhvr>
                                        <p:cTn id="88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0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52923" y="2355919"/>
            <a:ext cx="2495103" cy="1381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5" name="Rectangle à coins arrondis 4"/>
          <p:cNvSpPr/>
          <p:nvPr/>
        </p:nvSpPr>
        <p:spPr>
          <a:xfrm>
            <a:off x="-441325" y="1395413"/>
            <a:ext cx="6116638" cy="5826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b="0">
              <a:solidFill>
                <a:srgbClr val="F0A22E">
                  <a:lumMod val="75000"/>
                </a:srgb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6200" y="1487488"/>
            <a:ext cx="5773738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fr-FR" altLang="fr-FR" sz="1600" b="0" dirty="0" smtClean="0">
                <a:solidFill>
                  <a:srgbClr val="FFFFFF"/>
                </a:solidFill>
                <a:latin typeface="Tw Cen MT" pitchFamily="34" charset="0"/>
              </a:rPr>
              <a:t>LE SYNDICAT MIXTE DU CANTON DE MOREZ</a:t>
            </a:r>
            <a:endParaRPr lang="fr-FR" altLang="fr-FR" sz="1600" b="0" dirty="0">
              <a:solidFill>
                <a:srgbClr val="FFFFFF"/>
              </a:solidFill>
              <a:latin typeface="Tw Cen MT" pitchFamily="34" charset="0"/>
            </a:endParaRPr>
          </a:p>
        </p:txBody>
      </p:sp>
      <p:sp>
        <p:nvSpPr>
          <p:cNvPr id="35" name="ZoneTexte 34"/>
          <p:cNvSpPr txBox="1"/>
          <p:nvPr/>
        </p:nvSpPr>
        <p:spPr>
          <a:xfrm rot="900000">
            <a:off x="5746750" y="1884432"/>
            <a:ext cx="27908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000" i="1" dirty="0" smtClean="0">
                <a:solidFill>
                  <a:srgbClr val="990033"/>
                </a:solidFill>
                <a:latin typeface="Tw Cen MT"/>
                <a:ea typeface="MS PGothic" pitchFamily="34" charset="-128"/>
              </a:rPr>
              <a:t>1500 </a:t>
            </a:r>
            <a:r>
              <a:rPr lang="fr-FR" sz="2000" i="1" dirty="0">
                <a:solidFill>
                  <a:srgbClr val="990033"/>
                </a:solidFill>
                <a:latin typeface="Tw Cen MT"/>
                <a:ea typeface="MS PGothic" pitchFamily="34" charset="-128"/>
              </a:rPr>
              <a:t>tonnes de bois énergie</a:t>
            </a:r>
          </a:p>
        </p:txBody>
      </p:sp>
      <p:grpSp>
        <p:nvGrpSpPr>
          <p:cNvPr id="61445" name="Groupe 70"/>
          <p:cNvGrpSpPr>
            <a:grpSpLocks/>
          </p:cNvGrpSpPr>
          <p:nvPr/>
        </p:nvGrpSpPr>
        <p:grpSpPr bwMode="auto">
          <a:xfrm>
            <a:off x="4464050" y="2393951"/>
            <a:ext cx="1914525" cy="591125"/>
            <a:chOff x="542925" y="2552701"/>
            <a:chExt cx="3067049" cy="870877"/>
          </a:xfrm>
        </p:grpSpPr>
        <p:sp>
          <p:nvSpPr>
            <p:cNvPr id="72" name="Rectangle à coins arrondis 71"/>
            <p:cNvSpPr/>
            <p:nvPr/>
          </p:nvSpPr>
          <p:spPr>
            <a:xfrm>
              <a:off x="609047" y="2552701"/>
              <a:ext cx="2934805" cy="79986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73" name="ZoneTexte 72"/>
            <p:cNvSpPr txBox="1"/>
            <p:nvPr/>
          </p:nvSpPr>
          <p:spPr>
            <a:xfrm>
              <a:off x="542925" y="2562056"/>
              <a:ext cx="3067049" cy="8615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Syndicat Mixte du Canton de Morez</a:t>
              </a:r>
              <a:endParaRPr lang="fr-FR" sz="1600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grpSp>
        <p:nvGrpSpPr>
          <p:cNvPr id="74" name="Groupe 73"/>
          <p:cNvGrpSpPr>
            <a:grpSpLocks/>
          </p:cNvGrpSpPr>
          <p:nvPr/>
        </p:nvGrpSpPr>
        <p:grpSpPr bwMode="auto">
          <a:xfrm>
            <a:off x="5897563" y="2736850"/>
            <a:ext cx="2432050" cy="1131888"/>
            <a:chOff x="6075817" y="5178296"/>
            <a:chExt cx="2432976" cy="920437"/>
          </a:xfrm>
        </p:grpSpPr>
        <p:sp>
          <p:nvSpPr>
            <p:cNvPr id="75" name="Ellipse 74"/>
            <p:cNvSpPr/>
            <p:nvPr/>
          </p:nvSpPr>
          <p:spPr>
            <a:xfrm>
              <a:off x="6075817" y="5178296"/>
              <a:ext cx="2394861" cy="920437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76" name="ZoneTexte 75"/>
            <p:cNvSpPr txBox="1"/>
            <p:nvPr/>
          </p:nvSpPr>
          <p:spPr>
            <a:xfrm>
              <a:off x="6112343" y="5289383"/>
              <a:ext cx="2396450" cy="7758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Le syndicat mixte prend</a:t>
              </a:r>
            </a:p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à </a:t>
              </a:r>
              <a:r>
                <a:rPr lang="fr-FR" sz="1400" b="0" i="1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sa charge les frais de broyage, séchage, </a:t>
              </a: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stockage et livraison</a:t>
              </a:r>
              <a:endParaRPr lang="fr-FR" sz="1400" b="0" i="1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9875" y="5394325"/>
            <a:ext cx="658813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6138" y="5403850"/>
            <a:ext cx="658812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0" name="Groupe 79"/>
          <p:cNvGrpSpPr>
            <a:grpSpLocks/>
          </p:cNvGrpSpPr>
          <p:nvPr/>
        </p:nvGrpSpPr>
        <p:grpSpPr bwMode="auto">
          <a:xfrm>
            <a:off x="2505075" y="6146800"/>
            <a:ext cx="2019300" cy="592138"/>
            <a:chOff x="1028700" y="6137101"/>
            <a:chExt cx="2019949" cy="592800"/>
          </a:xfrm>
        </p:grpSpPr>
        <p:sp>
          <p:nvSpPr>
            <p:cNvPr id="81" name="Rectangle à coins arrondis 80"/>
            <p:cNvSpPr/>
            <p:nvPr/>
          </p:nvSpPr>
          <p:spPr>
            <a:xfrm>
              <a:off x="1128745" y="6137101"/>
              <a:ext cx="1830975" cy="5928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82" name="ZoneTexte 81"/>
            <p:cNvSpPr txBox="1"/>
            <p:nvPr/>
          </p:nvSpPr>
          <p:spPr>
            <a:xfrm>
              <a:off x="1028700" y="6143458"/>
              <a:ext cx="2019949" cy="5848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Chaufferies publiques de la commune B</a:t>
              </a:r>
            </a:p>
          </p:txBody>
        </p:sp>
      </p:grpSp>
      <p:grpSp>
        <p:nvGrpSpPr>
          <p:cNvPr id="83" name="Groupe 82"/>
          <p:cNvGrpSpPr>
            <a:grpSpLocks/>
          </p:cNvGrpSpPr>
          <p:nvPr/>
        </p:nvGrpSpPr>
        <p:grpSpPr bwMode="auto">
          <a:xfrm>
            <a:off x="4545013" y="6143625"/>
            <a:ext cx="2255837" cy="838200"/>
            <a:chOff x="542925" y="2552701"/>
            <a:chExt cx="3067049" cy="1131403"/>
          </a:xfrm>
        </p:grpSpPr>
        <p:sp>
          <p:nvSpPr>
            <p:cNvPr id="84" name="Rectangle à coins arrondis 83"/>
            <p:cNvSpPr/>
            <p:nvPr/>
          </p:nvSpPr>
          <p:spPr>
            <a:xfrm>
              <a:off x="609834" y="2552701"/>
              <a:ext cx="2933231" cy="79926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85" name="ZoneTexte 84"/>
            <p:cNvSpPr txBox="1"/>
            <p:nvPr/>
          </p:nvSpPr>
          <p:spPr>
            <a:xfrm>
              <a:off x="542925" y="2563416"/>
              <a:ext cx="3067049" cy="11206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Chaufferies publiques de la commune E</a:t>
              </a:r>
            </a:p>
          </p:txBody>
        </p:sp>
      </p:grpSp>
      <p:cxnSp>
        <p:nvCxnSpPr>
          <p:cNvPr id="86" name="Connecteur droit avec flèche 85"/>
          <p:cNvCxnSpPr>
            <a:endCxn id="36" idx="0"/>
          </p:cNvCxnSpPr>
          <p:nvPr/>
        </p:nvCxnSpPr>
        <p:spPr>
          <a:xfrm flipH="1">
            <a:off x="1792511" y="3868738"/>
            <a:ext cx="1055464" cy="154463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e 91"/>
          <p:cNvGrpSpPr>
            <a:grpSpLocks/>
          </p:cNvGrpSpPr>
          <p:nvPr/>
        </p:nvGrpSpPr>
        <p:grpSpPr bwMode="auto">
          <a:xfrm>
            <a:off x="20637" y="3877889"/>
            <a:ext cx="2711450" cy="1133943"/>
            <a:chOff x="6075817" y="5178296"/>
            <a:chExt cx="2432976" cy="920437"/>
          </a:xfrm>
        </p:grpSpPr>
        <p:sp>
          <p:nvSpPr>
            <p:cNvPr id="93" name="Ellipse 92"/>
            <p:cNvSpPr/>
            <p:nvPr/>
          </p:nvSpPr>
          <p:spPr>
            <a:xfrm>
              <a:off x="6075817" y="5178296"/>
              <a:ext cx="2394516" cy="920437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94" name="ZoneTexte 93"/>
            <p:cNvSpPr txBox="1"/>
            <p:nvPr/>
          </p:nvSpPr>
          <p:spPr>
            <a:xfrm>
              <a:off x="6112853" y="5289383"/>
              <a:ext cx="2395940" cy="7744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Les communes propriétaires de forêts et de chaufferies rémunèrent le syndicat mixte à la hauteur du coût du service</a:t>
              </a:r>
              <a:endParaRPr lang="fr-FR" sz="1400" b="0" i="1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3105" y="5413375"/>
            <a:ext cx="658812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" name="Groupe 36"/>
          <p:cNvGrpSpPr>
            <a:grpSpLocks/>
          </p:cNvGrpSpPr>
          <p:nvPr/>
        </p:nvGrpSpPr>
        <p:grpSpPr bwMode="auto">
          <a:xfrm>
            <a:off x="582042" y="6156325"/>
            <a:ext cx="2019300" cy="592138"/>
            <a:chOff x="1028700" y="6137101"/>
            <a:chExt cx="2019949" cy="592800"/>
          </a:xfrm>
        </p:grpSpPr>
        <p:sp>
          <p:nvSpPr>
            <p:cNvPr id="38" name="Rectangle à coins arrondis 37"/>
            <p:cNvSpPr/>
            <p:nvPr/>
          </p:nvSpPr>
          <p:spPr>
            <a:xfrm>
              <a:off x="1128745" y="6137101"/>
              <a:ext cx="1830975" cy="5928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39" name="ZoneTexte 38"/>
            <p:cNvSpPr txBox="1"/>
            <p:nvPr/>
          </p:nvSpPr>
          <p:spPr>
            <a:xfrm>
              <a:off x="1028700" y="6143458"/>
              <a:ext cx="2019949" cy="5848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Chaufferies publiques de la </a:t>
              </a:r>
              <a:r>
                <a:rPr lang="fr-FR" sz="1600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commune A</a:t>
              </a:r>
              <a:endParaRPr lang="fr-FR" sz="1600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cxnSp>
        <p:nvCxnSpPr>
          <p:cNvPr id="42" name="Connecteur droit avec flèche 41"/>
          <p:cNvCxnSpPr>
            <a:endCxn id="79" idx="0"/>
          </p:cNvCxnSpPr>
          <p:nvPr/>
        </p:nvCxnSpPr>
        <p:spPr>
          <a:xfrm>
            <a:off x="2847975" y="3868738"/>
            <a:ext cx="867569" cy="153511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e 11"/>
          <p:cNvGrpSpPr/>
          <p:nvPr/>
        </p:nvGrpSpPr>
        <p:grpSpPr>
          <a:xfrm>
            <a:off x="4594225" y="3868738"/>
            <a:ext cx="1085057" cy="1525587"/>
            <a:chOff x="4594225" y="3868738"/>
            <a:chExt cx="1085057" cy="1525587"/>
          </a:xfrm>
        </p:grpSpPr>
        <p:cxnSp>
          <p:nvCxnSpPr>
            <p:cNvPr id="87" name="Connecteur droit avec flèche 86"/>
            <p:cNvCxnSpPr>
              <a:endCxn id="78" idx="0"/>
            </p:cNvCxnSpPr>
            <p:nvPr/>
          </p:nvCxnSpPr>
          <p:spPr>
            <a:xfrm>
              <a:off x="4594225" y="3868738"/>
              <a:ext cx="1085057" cy="1525587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7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828" y="4352528"/>
              <a:ext cx="325656" cy="443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9" name="Groupe 48"/>
          <p:cNvGrpSpPr>
            <a:grpSpLocks/>
          </p:cNvGrpSpPr>
          <p:nvPr/>
        </p:nvGrpSpPr>
        <p:grpSpPr bwMode="auto">
          <a:xfrm>
            <a:off x="5870185" y="4153501"/>
            <a:ext cx="2711450" cy="1603748"/>
            <a:chOff x="6075817" y="5178296"/>
            <a:chExt cx="2432976" cy="920437"/>
          </a:xfrm>
        </p:grpSpPr>
        <p:sp>
          <p:nvSpPr>
            <p:cNvPr id="50" name="Ellipse 49"/>
            <p:cNvSpPr/>
            <p:nvPr/>
          </p:nvSpPr>
          <p:spPr>
            <a:xfrm>
              <a:off x="6075817" y="5178296"/>
              <a:ext cx="2394516" cy="920437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51" name="ZoneTexte 50"/>
            <p:cNvSpPr txBox="1"/>
            <p:nvPr/>
          </p:nvSpPr>
          <p:spPr>
            <a:xfrm>
              <a:off x="6112853" y="5289383"/>
              <a:ext cx="2395940" cy="794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Les communes n’ayant pas</a:t>
              </a:r>
            </a:p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suffisamment de ressources à partir de la forêt communale « achètent » de la plaquette au syndicat mixte dans la cadre d’un marché</a:t>
              </a:r>
            </a:p>
            <a:p>
              <a:pPr algn="ctr">
                <a:defRPr/>
              </a:pPr>
              <a:r>
                <a:rPr lang="fr-FR" sz="1400" b="0" i="1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« in-house »</a:t>
              </a:r>
              <a:endParaRPr lang="fr-FR" sz="1400" b="0" i="1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  <p:sp>
        <p:nvSpPr>
          <p:cNvPr id="40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Des exemples de circuits courts</a:t>
            </a:r>
            <a:br>
              <a:rPr lang="fr-FR" sz="2400" dirty="0"/>
            </a:br>
            <a:r>
              <a:rPr lang="fr-FR" sz="2400" dirty="0"/>
              <a:t>au sein des territoires ruraux</a:t>
            </a:r>
            <a:endParaRPr lang="fr-FR" sz="2400" dirty="0" smtClean="0"/>
          </a:p>
        </p:txBody>
      </p:sp>
    </p:spTree>
    <p:extLst>
      <p:ext uri="{BB962C8B-B14F-4D97-AF65-F5344CB8AC3E}">
        <p14:creationId xmlns:p14="http://schemas.microsoft.com/office/powerpoint/2010/main" val="25473851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9" dur="indefinit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0" dur="indefinite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3" dur="indefinite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5" dur="indefinit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6" dur="indefinite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8" dur="indefinit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9" dur="indefinite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1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2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5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7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8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-441325" y="1335089"/>
            <a:ext cx="6116638" cy="5826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b="0">
              <a:solidFill>
                <a:srgbClr val="F0A22E">
                  <a:lumMod val="75000"/>
                </a:srgb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6200" y="1427164"/>
            <a:ext cx="5773738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fr-FR" altLang="fr-FR" sz="1600" b="0" dirty="0">
                <a:solidFill>
                  <a:srgbClr val="FFFFFF"/>
                </a:solidFill>
                <a:latin typeface="Tw Cen MT" pitchFamily="34" charset="0"/>
              </a:rPr>
              <a:t>LA C</a:t>
            </a:r>
            <a:r>
              <a:rPr lang="fr-FR" altLang="fr-FR" sz="1600" b="0" dirty="0" smtClean="0">
                <a:solidFill>
                  <a:srgbClr val="FFFFFF"/>
                </a:solidFill>
                <a:latin typeface="Tw Cen MT" pitchFamily="34" charset="0"/>
              </a:rPr>
              <a:t>A DU PAYS VOIRONNAIS</a:t>
            </a:r>
            <a:endParaRPr lang="fr-FR" altLang="fr-FR" sz="1600" b="0" dirty="0">
              <a:solidFill>
                <a:srgbClr val="FFFFFF"/>
              </a:solidFill>
              <a:latin typeface="Tw Cen MT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69533" y="2717801"/>
            <a:ext cx="3734405" cy="2066925"/>
          </a:xfrm>
          <a:prstGeom prst="snip2DiagRect">
            <a:avLst>
              <a:gd name="adj1" fmla="val 5000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pSp>
        <p:nvGrpSpPr>
          <p:cNvPr id="9" name="Groupe 8"/>
          <p:cNvGrpSpPr>
            <a:grpSpLocks/>
          </p:cNvGrpSpPr>
          <p:nvPr/>
        </p:nvGrpSpPr>
        <p:grpSpPr bwMode="auto">
          <a:xfrm>
            <a:off x="290513" y="2835276"/>
            <a:ext cx="3067050" cy="811213"/>
            <a:chOff x="542925" y="2552701"/>
            <a:chExt cx="3067049" cy="800218"/>
          </a:xfrm>
        </p:grpSpPr>
        <p:sp>
          <p:nvSpPr>
            <p:cNvPr id="10" name="Rectangle à coins arrondis 9"/>
            <p:cNvSpPr/>
            <p:nvPr/>
          </p:nvSpPr>
          <p:spPr>
            <a:xfrm>
              <a:off x="609600" y="2552701"/>
              <a:ext cx="2933699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11" name="ZoneTexte 10"/>
            <p:cNvSpPr txBox="1"/>
            <p:nvPr/>
          </p:nvSpPr>
          <p:spPr>
            <a:xfrm>
              <a:off x="542925" y="2562097"/>
              <a:ext cx="3067049" cy="78925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CA Pays Voironnais</a:t>
              </a:r>
              <a:endParaRPr lang="fr-FR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  <a:p>
              <a:pPr algn="ctr">
                <a:defRPr/>
              </a:pPr>
              <a:r>
                <a:rPr lang="fr-FR" sz="14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Fait l’investissement d’un hangar de stockage mais ne l’exploite pas</a:t>
              </a:r>
            </a:p>
          </p:txBody>
        </p:sp>
      </p:grpSp>
      <p:sp>
        <p:nvSpPr>
          <p:cNvPr id="12" name="ZoneTexte 11"/>
          <p:cNvSpPr txBox="1"/>
          <p:nvPr/>
        </p:nvSpPr>
        <p:spPr>
          <a:xfrm rot="900000">
            <a:off x="5746750" y="1538358"/>
            <a:ext cx="27908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000" i="1" dirty="0" smtClean="0">
                <a:solidFill>
                  <a:srgbClr val="990033"/>
                </a:solidFill>
                <a:latin typeface="Tw Cen MT"/>
                <a:ea typeface="MS PGothic" pitchFamily="34" charset="-128"/>
              </a:rPr>
              <a:t>2000 </a:t>
            </a:r>
            <a:r>
              <a:rPr lang="fr-FR" sz="2000" i="1" dirty="0">
                <a:solidFill>
                  <a:srgbClr val="990033"/>
                </a:solidFill>
                <a:latin typeface="Tw Cen MT"/>
                <a:ea typeface="MS PGothic" pitchFamily="34" charset="-128"/>
              </a:rPr>
              <a:t>tonnes de bois énergie</a:t>
            </a:r>
          </a:p>
        </p:txBody>
      </p:sp>
      <p:grpSp>
        <p:nvGrpSpPr>
          <p:cNvPr id="13" name="Groupe 12"/>
          <p:cNvGrpSpPr>
            <a:grpSpLocks/>
          </p:cNvGrpSpPr>
          <p:nvPr/>
        </p:nvGrpSpPr>
        <p:grpSpPr bwMode="auto">
          <a:xfrm>
            <a:off x="7370763" y="5114926"/>
            <a:ext cx="1711325" cy="1562100"/>
            <a:chOff x="6003925" y="4743450"/>
            <a:chExt cx="2133600" cy="2057400"/>
          </a:xfrm>
        </p:grpSpPr>
        <p:pic>
          <p:nvPicPr>
            <p:cNvPr id="51220" name="Picture 3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1" name="Picture 4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2" name="Picture 7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3" name="Picture 8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4" name="Picture 9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5" name="Picture 10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6" name="Picture 11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7" name="Picture 12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Groupe 21"/>
          <p:cNvGrpSpPr>
            <a:grpSpLocks/>
          </p:cNvGrpSpPr>
          <p:nvPr/>
        </p:nvGrpSpPr>
        <p:grpSpPr bwMode="auto">
          <a:xfrm>
            <a:off x="5581650" y="2844801"/>
            <a:ext cx="3067050" cy="800100"/>
            <a:chOff x="4552950" y="2562344"/>
            <a:chExt cx="3067049" cy="800219"/>
          </a:xfrm>
        </p:grpSpPr>
        <p:sp>
          <p:nvSpPr>
            <p:cNvPr id="23" name="Rectangle à coins arrondis 22"/>
            <p:cNvSpPr/>
            <p:nvPr/>
          </p:nvSpPr>
          <p:spPr>
            <a:xfrm>
              <a:off x="4619625" y="2562344"/>
              <a:ext cx="2933699" cy="800219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24" name="ZoneTexte 23"/>
            <p:cNvSpPr txBox="1"/>
            <p:nvPr/>
          </p:nvSpPr>
          <p:spPr>
            <a:xfrm>
              <a:off x="4552950" y="2562344"/>
              <a:ext cx="3067049" cy="8002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L’exploitant (le </a:t>
              </a:r>
              <a:r>
                <a:rPr lang="fr-FR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locataire)</a:t>
              </a:r>
              <a:endParaRPr lang="fr-FR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  <a:p>
              <a:pPr algn="ctr">
                <a:defRPr/>
              </a:pPr>
              <a:r>
                <a:rPr lang="fr-FR" sz="14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A la charge de faire fonctionner l’outil de la collectivité</a:t>
              </a:r>
            </a:p>
          </p:txBody>
        </p:sp>
      </p:grp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2625" y="5413376"/>
            <a:ext cx="658813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Connecteur droit avec flèche 25"/>
          <p:cNvCxnSpPr>
            <a:stCxn id="23" idx="2"/>
            <a:endCxn id="25" idx="0"/>
          </p:cNvCxnSpPr>
          <p:nvPr/>
        </p:nvCxnSpPr>
        <p:spPr>
          <a:xfrm flipH="1">
            <a:off x="6092825" y="3644901"/>
            <a:ext cx="1022350" cy="17684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>
            <a:stCxn id="23" idx="2"/>
          </p:cNvCxnSpPr>
          <p:nvPr/>
        </p:nvCxnSpPr>
        <p:spPr>
          <a:xfrm>
            <a:off x="7115175" y="3644901"/>
            <a:ext cx="1228725" cy="158432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e 27"/>
          <p:cNvGrpSpPr>
            <a:grpSpLocks/>
          </p:cNvGrpSpPr>
          <p:nvPr/>
        </p:nvGrpSpPr>
        <p:grpSpPr bwMode="auto">
          <a:xfrm>
            <a:off x="5924550" y="3892551"/>
            <a:ext cx="2484438" cy="1003300"/>
            <a:chOff x="5924550" y="3809352"/>
            <a:chExt cx="2485133" cy="1003337"/>
          </a:xfrm>
        </p:grpSpPr>
        <p:sp>
          <p:nvSpPr>
            <p:cNvPr id="29" name="Ellipse 28"/>
            <p:cNvSpPr/>
            <p:nvPr/>
          </p:nvSpPr>
          <p:spPr>
            <a:xfrm>
              <a:off x="5924550" y="3809352"/>
              <a:ext cx="2485133" cy="1003337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30" name="ZoneTexte 29"/>
            <p:cNvSpPr txBox="1"/>
            <p:nvPr/>
          </p:nvSpPr>
          <p:spPr>
            <a:xfrm>
              <a:off x="6000771" y="3963346"/>
              <a:ext cx="2408912" cy="7382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L’exploitant doit acheter de la matière première et obtenir des marchés de combustibles</a:t>
              </a:r>
            </a:p>
          </p:txBody>
        </p:sp>
      </p:grp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8325" y="4394201"/>
            <a:ext cx="5080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9938" y="4519614"/>
            <a:ext cx="508000" cy="69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Des exemples de circuits courts</a:t>
            </a:r>
            <a:br>
              <a:rPr lang="fr-FR" sz="2400" dirty="0"/>
            </a:br>
            <a:r>
              <a:rPr lang="fr-FR" sz="2400" dirty="0"/>
              <a:t>au sein des territoires ruraux</a:t>
            </a:r>
            <a:endParaRPr lang="fr-FR" sz="2400" dirty="0" smtClean="0"/>
          </a:p>
        </p:txBody>
      </p:sp>
    </p:spTree>
    <p:extLst>
      <p:ext uri="{BB962C8B-B14F-4D97-AF65-F5344CB8AC3E}">
        <p14:creationId xmlns:p14="http://schemas.microsoft.com/office/powerpoint/2010/main" val="18168836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4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69533" y="2715419"/>
            <a:ext cx="3734405" cy="2066925"/>
          </a:xfrm>
          <a:prstGeom prst="snip2DiagRect">
            <a:avLst>
              <a:gd name="adj1" fmla="val 5000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pSp>
        <p:nvGrpSpPr>
          <p:cNvPr id="42" name="Groupe 41"/>
          <p:cNvGrpSpPr>
            <a:grpSpLocks/>
          </p:cNvGrpSpPr>
          <p:nvPr/>
        </p:nvGrpSpPr>
        <p:grpSpPr bwMode="auto">
          <a:xfrm>
            <a:off x="290513" y="2832894"/>
            <a:ext cx="3067050" cy="811213"/>
            <a:chOff x="542925" y="2552701"/>
            <a:chExt cx="3067049" cy="800218"/>
          </a:xfrm>
        </p:grpSpPr>
        <p:sp>
          <p:nvSpPr>
            <p:cNvPr id="43" name="Rectangle à coins arrondis 42"/>
            <p:cNvSpPr/>
            <p:nvPr/>
          </p:nvSpPr>
          <p:spPr>
            <a:xfrm>
              <a:off x="609600" y="2552701"/>
              <a:ext cx="2933699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44" name="ZoneTexte 43"/>
            <p:cNvSpPr txBox="1"/>
            <p:nvPr/>
          </p:nvSpPr>
          <p:spPr>
            <a:xfrm>
              <a:off x="542925" y="2562097"/>
              <a:ext cx="3067049" cy="78925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CA Pays Voironnais</a:t>
              </a:r>
              <a:endParaRPr lang="fr-FR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  <a:p>
              <a:pPr algn="ctr">
                <a:defRPr/>
              </a:pPr>
              <a:r>
                <a:rPr lang="fr-FR" sz="14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Fait l’investissement d’un hangar de stockage mais ne l’exploite pas</a:t>
              </a:r>
            </a:p>
          </p:txBody>
        </p:sp>
      </p:grpSp>
      <p:sp>
        <p:nvSpPr>
          <p:cNvPr id="5" name="Rectangle à coins arrondis 4"/>
          <p:cNvSpPr/>
          <p:nvPr/>
        </p:nvSpPr>
        <p:spPr>
          <a:xfrm>
            <a:off x="-441325" y="1332707"/>
            <a:ext cx="6116638" cy="5826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b="0">
              <a:solidFill>
                <a:srgbClr val="F0A22E">
                  <a:lumMod val="75000"/>
                </a:srgb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6200" y="1424782"/>
            <a:ext cx="5773738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fr-FR" altLang="fr-FR" sz="1600" b="0" dirty="0">
                <a:solidFill>
                  <a:srgbClr val="FFFFFF"/>
                </a:solidFill>
                <a:latin typeface="Tw Cen MT" pitchFamily="34" charset="0"/>
              </a:rPr>
              <a:t>LA COLLECTIVITÉ INVESTIT DANS UN HANGAR BOIS ÉNERGIE</a:t>
            </a:r>
          </a:p>
        </p:txBody>
      </p:sp>
      <p:grpSp>
        <p:nvGrpSpPr>
          <p:cNvPr id="53255" name="Groupe 34"/>
          <p:cNvGrpSpPr>
            <a:grpSpLocks/>
          </p:cNvGrpSpPr>
          <p:nvPr/>
        </p:nvGrpSpPr>
        <p:grpSpPr bwMode="auto">
          <a:xfrm>
            <a:off x="7370763" y="5112544"/>
            <a:ext cx="1711325" cy="1562100"/>
            <a:chOff x="6003925" y="4743450"/>
            <a:chExt cx="2133600" cy="2057400"/>
          </a:xfrm>
        </p:grpSpPr>
        <p:pic>
          <p:nvPicPr>
            <p:cNvPr id="53278" name="Picture 3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925" y="55054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79" name="Picture 4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0600" y="56388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80" name="Picture 7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5925" y="52006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81" name="Picture 8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25" y="47434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82" name="Picture 9" descr="arbre02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8325" y="4895850"/>
              <a:ext cx="12192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83" name="Picture 10" descr="arbre00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5276850"/>
              <a:ext cx="1066800" cy="129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84" name="Picture 11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4525" y="489585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85" name="Picture 12" descr="arbre02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5676900"/>
              <a:ext cx="444500" cy="102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3256" name="Groupe 43"/>
          <p:cNvGrpSpPr>
            <a:grpSpLocks/>
          </p:cNvGrpSpPr>
          <p:nvPr/>
        </p:nvGrpSpPr>
        <p:grpSpPr bwMode="auto">
          <a:xfrm>
            <a:off x="5581650" y="2842419"/>
            <a:ext cx="3067050" cy="800100"/>
            <a:chOff x="4552950" y="2562344"/>
            <a:chExt cx="3067049" cy="800219"/>
          </a:xfrm>
        </p:grpSpPr>
        <p:sp>
          <p:nvSpPr>
            <p:cNvPr id="45" name="Rectangle à coins arrondis 44"/>
            <p:cNvSpPr/>
            <p:nvPr/>
          </p:nvSpPr>
          <p:spPr>
            <a:xfrm>
              <a:off x="4619625" y="2562344"/>
              <a:ext cx="2933699" cy="800219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46" name="ZoneTexte 45"/>
            <p:cNvSpPr txBox="1"/>
            <p:nvPr/>
          </p:nvSpPr>
          <p:spPr>
            <a:xfrm>
              <a:off x="4552950" y="2562344"/>
              <a:ext cx="3067049" cy="8002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L’exploitant (le </a:t>
              </a:r>
              <a:r>
                <a:rPr lang="fr-FR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locataire)</a:t>
              </a:r>
              <a:endParaRPr lang="fr-FR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  <a:p>
              <a:pPr algn="ctr">
                <a:defRPr/>
              </a:pPr>
              <a:r>
                <a:rPr lang="fr-FR" sz="14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A la charge de faire fonctionner l’outil de la collectivité</a:t>
              </a:r>
            </a:p>
          </p:txBody>
        </p:sp>
      </p:grpSp>
      <p:pic>
        <p:nvPicPr>
          <p:cNvPr id="53257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2625" y="5410994"/>
            <a:ext cx="658813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8" name="Groupe 47"/>
          <p:cNvGrpSpPr>
            <a:grpSpLocks/>
          </p:cNvGrpSpPr>
          <p:nvPr/>
        </p:nvGrpSpPr>
        <p:grpSpPr bwMode="auto">
          <a:xfrm>
            <a:off x="4967288" y="6007894"/>
            <a:ext cx="2090737" cy="666750"/>
            <a:chOff x="542925" y="2552701"/>
            <a:chExt cx="3067049" cy="800218"/>
          </a:xfrm>
        </p:grpSpPr>
        <p:sp>
          <p:nvSpPr>
            <p:cNvPr id="49" name="Rectangle à coins arrondis 48"/>
            <p:cNvSpPr/>
            <p:nvPr/>
          </p:nvSpPr>
          <p:spPr>
            <a:xfrm>
              <a:off x="610460" y="2552701"/>
              <a:ext cx="2931979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50" name="ZoneTexte 49"/>
            <p:cNvSpPr txBox="1"/>
            <p:nvPr/>
          </p:nvSpPr>
          <p:spPr>
            <a:xfrm>
              <a:off x="542925" y="2562228"/>
              <a:ext cx="3067049" cy="70304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La collectivité maître de chaudière bois</a:t>
              </a:r>
            </a:p>
          </p:txBody>
        </p:sp>
      </p:grpSp>
      <p:grpSp>
        <p:nvGrpSpPr>
          <p:cNvPr id="51" name="Groupe 50"/>
          <p:cNvGrpSpPr>
            <a:grpSpLocks/>
          </p:cNvGrpSpPr>
          <p:nvPr/>
        </p:nvGrpSpPr>
        <p:grpSpPr bwMode="auto">
          <a:xfrm>
            <a:off x="7058025" y="6007894"/>
            <a:ext cx="2090738" cy="666750"/>
            <a:chOff x="542925" y="2552701"/>
            <a:chExt cx="3067049" cy="800218"/>
          </a:xfrm>
        </p:grpSpPr>
        <p:sp>
          <p:nvSpPr>
            <p:cNvPr id="52" name="Rectangle à coins arrondis 51"/>
            <p:cNvSpPr/>
            <p:nvPr/>
          </p:nvSpPr>
          <p:spPr>
            <a:xfrm>
              <a:off x="610461" y="2552701"/>
              <a:ext cx="2931976" cy="8002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53" name="ZoneTexte 52"/>
            <p:cNvSpPr txBox="1"/>
            <p:nvPr/>
          </p:nvSpPr>
          <p:spPr>
            <a:xfrm>
              <a:off x="542925" y="2562228"/>
              <a:ext cx="3067049" cy="70304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600" b="0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La collectivité propriétaire forestier</a:t>
              </a:r>
            </a:p>
          </p:txBody>
        </p:sp>
      </p:grpSp>
      <p:cxnSp>
        <p:nvCxnSpPr>
          <p:cNvPr id="54" name="Connecteur droit avec flèche 53"/>
          <p:cNvCxnSpPr/>
          <p:nvPr/>
        </p:nvCxnSpPr>
        <p:spPr>
          <a:xfrm flipH="1" flipV="1">
            <a:off x="6091238" y="3755232"/>
            <a:ext cx="1587" cy="1655762"/>
          </a:xfrm>
          <a:prstGeom prst="straightConnector1">
            <a:avLst/>
          </a:prstGeom>
          <a:ln w="190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avec flèche 54"/>
          <p:cNvCxnSpPr/>
          <p:nvPr/>
        </p:nvCxnSpPr>
        <p:spPr>
          <a:xfrm flipH="1" flipV="1">
            <a:off x="8151813" y="3733007"/>
            <a:ext cx="0" cy="1657350"/>
          </a:xfrm>
          <a:prstGeom prst="straightConnector1">
            <a:avLst/>
          </a:prstGeom>
          <a:ln w="190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Groupe 55"/>
          <p:cNvGrpSpPr>
            <a:grpSpLocks/>
          </p:cNvGrpSpPr>
          <p:nvPr/>
        </p:nvGrpSpPr>
        <p:grpSpPr bwMode="auto">
          <a:xfrm>
            <a:off x="5303838" y="4234657"/>
            <a:ext cx="1576387" cy="738187"/>
            <a:chOff x="5303229" y="4153924"/>
            <a:chExt cx="1577606" cy="738664"/>
          </a:xfrm>
        </p:grpSpPr>
        <p:sp>
          <p:nvSpPr>
            <p:cNvPr id="57" name="Ellipse 56"/>
            <p:cNvSpPr/>
            <p:nvPr/>
          </p:nvSpPr>
          <p:spPr>
            <a:xfrm>
              <a:off x="5349302" y="4153924"/>
              <a:ext cx="1485461" cy="738664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58" name="ZoneTexte 57"/>
            <p:cNvSpPr txBox="1"/>
            <p:nvPr/>
          </p:nvSpPr>
          <p:spPr>
            <a:xfrm>
              <a:off x="5303229" y="4153924"/>
              <a:ext cx="1577606" cy="7386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Contrat de fourniture de combustible</a:t>
              </a:r>
            </a:p>
          </p:txBody>
        </p:sp>
      </p:grpSp>
      <p:grpSp>
        <p:nvGrpSpPr>
          <p:cNvPr id="59" name="Groupe 58"/>
          <p:cNvGrpSpPr>
            <a:grpSpLocks/>
          </p:cNvGrpSpPr>
          <p:nvPr/>
        </p:nvGrpSpPr>
        <p:grpSpPr bwMode="auto">
          <a:xfrm>
            <a:off x="7332663" y="4221957"/>
            <a:ext cx="1663700" cy="768350"/>
            <a:chOff x="7333406" y="4141644"/>
            <a:chExt cx="1663110" cy="768160"/>
          </a:xfrm>
        </p:grpSpPr>
        <p:sp>
          <p:nvSpPr>
            <p:cNvPr id="60" name="Ellipse 59"/>
            <p:cNvSpPr/>
            <p:nvPr/>
          </p:nvSpPr>
          <p:spPr>
            <a:xfrm>
              <a:off x="7407992" y="4171799"/>
              <a:ext cx="1486960" cy="738005"/>
            </a:xfrm>
            <a:prstGeom prst="ellipse">
              <a:avLst/>
            </a:prstGeom>
            <a:solidFill>
              <a:srgbClr val="CCCC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61" name="ZoneTexte 60"/>
            <p:cNvSpPr txBox="1"/>
            <p:nvPr/>
          </p:nvSpPr>
          <p:spPr>
            <a:xfrm>
              <a:off x="7333406" y="4141644"/>
              <a:ext cx="1663110" cy="7380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fr-FR" sz="1400" b="0" i="1" dirty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Contrat d’approvisionnement en bois rond</a:t>
              </a:r>
            </a:p>
          </p:txBody>
        </p:sp>
      </p:grpSp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4163" y="4458494"/>
            <a:ext cx="508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48700" y="4614069"/>
            <a:ext cx="5080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ZoneTexte 46"/>
          <p:cNvSpPr txBox="1"/>
          <p:nvPr/>
        </p:nvSpPr>
        <p:spPr>
          <a:xfrm rot="900000">
            <a:off x="5746750" y="1535976"/>
            <a:ext cx="27908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000" i="1" dirty="0" smtClean="0">
                <a:solidFill>
                  <a:srgbClr val="990033"/>
                </a:solidFill>
                <a:latin typeface="Tw Cen MT"/>
                <a:ea typeface="MS PGothic" pitchFamily="34" charset="-128"/>
              </a:rPr>
              <a:t>2000 </a:t>
            </a:r>
            <a:r>
              <a:rPr lang="fr-FR" sz="2000" i="1" dirty="0">
                <a:solidFill>
                  <a:srgbClr val="990033"/>
                </a:solidFill>
                <a:latin typeface="Tw Cen MT"/>
                <a:ea typeface="MS PGothic" pitchFamily="34" charset="-128"/>
              </a:rPr>
              <a:t>tonnes de bois énergie</a:t>
            </a:r>
          </a:p>
        </p:txBody>
      </p:sp>
      <p:sp>
        <p:nvSpPr>
          <p:cNvPr id="65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Des exemples de circuits courts</a:t>
            </a:r>
            <a:br>
              <a:rPr lang="fr-FR" sz="2400" dirty="0"/>
            </a:br>
            <a:r>
              <a:rPr lang="fr-FR" sz="2400" dirty="0"/>
              <a:t>au sein des territoires ruraux</a:t>
            </a:r>
            <a:endParaRPr lang="fr-FR" sz="2400" dirty="0" smtClean="0"/>
          </a:p>
        </p:txBody>
      </p:sp>
    </p:spTree>
    <p:extLst>
      <p:ext uri="{BB962C8B-B14F-4D97-AF65-F5344CB8AC3E}">
        <p14:creationId xmlns:p14="http://schemas.microsoft.com/office/powerpoint/2010/main" val="33408018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lèche droite 52"/>
          <p:cNvSpPr/>
          <p:nvPr/>
        </p:nvSpPr>
        <p:spPr>
          <a:xfrm>
            <a:off x="0" y="1972174"/>
            <a:ext cx="7561944" cy="3194916"/>
          </a:xfrm>
          <a:prstGeom prst="rightArrow">
            <a:avLst/>
          </a:prstGeom>
          <a:solidFill>
            <a:srgbClr val="336699"/>
          </a:solidFill>
          <a:ln>
            <a:solidFill>
              <a:schemeClr val="bg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FR" b="0">
              <a:solidFill>
                <a:srgbClr val="FFFFFF"/>
              </a:solidFill>
            </a:endParaRPr>
          </a:p>
        </p:txBody>
      </p:sp>
      <p:sp>
        <p:nvSpPr>
          <p:cNvPr id="55" name="Zone de texte 11"/>
          <p:cNvSpPr txBox="1"/>
          <p:nvPr/>
        </p:nvSpPr>
        <p:spPr>
          <a:xfrm>
            <a:off x="406400" y="2808288"/>
            <a:ext cx="2220913" cy="395287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0"/>
              </a:spcAft>
              <a:defRPr/>
            </a:pPr>
            <a:r>
              <a:rPr lang="fr-FR" sz="2400" u="sng" dirty="0">
                <a:solidFill>
                  <a:schemeClr val="bg1"/>
                </a:solidFill>
                <a:ea typeface="Calibri"/>
                <a:cs typeface="Times New Roman"/>
              </a:rPr>
              <a:t>3 paramètres</a:t>
            </a:r>
            <a:endParaRPr lang="fr-FR" sz="3200" b="0" u="sng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56" name="Zone de texte 12"/>
          <p:cNvSpPr txBox="1"/>
          <p:nvPr/>
        </p:nvSpPr>
        <p:spPr>
          <a:xfrm>
            <a:off x="-9525" y="3282950"/>
            <a:ext cx="3140075" cy="10763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/>
            <a:r>
              <a:rPr lang="fr-FR" altLang="fr-FR" sz="2000" b="0" dirty="0">
                <a:solidFill>
                  <a:schemeClr val="bg1"/>
                </a:solidFill>
                <a:latin typeface="Tw Cen MT" pitchFamily="34" charset="0"/>
                <a:ea typeface="Calibri" pitchFamily="34" charset="0"/>
                <a:cs typeface="Times New Roman" pitchFamily="18" charset="0"/>
              </a:rPr>
              <a:t>Qui détient la ressource ?</a:t>
            </a:r>
          </a:p>
          <a:p>
            <a:pPr algn="ctr"/>
            <a:r>
              <a:rPr lang="fr-FR" altLang="fr-FR" sz="2000" b="0" dirty="0">
                <a:solidFill>
                  <a:schemeClr val="bg1"/>
                </a:solidFill>
                <a:latin typeface="Tw Cen MT" pitchFamily="34" charset="0"/>
                <a:ea typeface="Calibri" pitchFamily="34" charset="0"/>
                <a:cs typeface="Times New Roman" pitchFamily="18" charset="0"/>
              </a:rPr>
              <a:t>Quelle consommation ?</a:t>
            </a:r>
          </a:p>
          <a:p>
            <a:pPr algn="ctr"/>
            <a:r>
              <a:rPr lang="fr-FR" altLang="fr-FR" sz="2000" b="0" dirty="0">
                <a:solidFill>
                  <a:schemeClr val="bg1"/>
                </a:solidFill>
                <a:latin typeface="Tw Cen MT" pitchFamily="34" charset="0"/>
                <a:ea typeface="Calibri" pitchFamily="34" charset="0"/>
                <a:cs typeface="Times New Roman" pitchFamily="18" charset="0"/>
              </a:rPr>
              <a:t>Quels outils de production ?</a:t>
            </a:r>
          </a:p>
        </p:txBody>
      </p:sp>
      <p:sp>
        <p:nvSpPr>
          <p:cNvPr id="57" name="Zone de texte 13"/>
          <p:cNvSpPr txBox="1"/>
          <p:nvPr/>
        </p:nvSpPr>
        <p:spPr>
          <a:xfrm>
            <a:off x="7459663" y="2820988"/>
            <a:ext cx="1695450" cy="1738312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0"/>
              </a:spcAft>
              <a:defRPr/>
            </a:pPr>
            <a:r>
              <a:rPr lang="fr-FR" sz="2400" u="sng" dirty="0">
                <a:solidFill>
                  <a:srgbClr val="C00000"/>
                </a:solidFill>
                <a:ea typeface="Calibri"/>
                <a:cs typeface="Times New Roman"/>
              </a:rPr>
              <a:t>Objectif</a:t>
            </a:r>
            <a:r>
              <a:rPr lang="fr-FR" sz="2400" dirty="0">
                <a:solidFill>
                  <a:srgbClr val="C00000"/>
                </a:solidFill>
                <a:ea typeface="Calibri"/>
                <a:cs typeface="Times New Roman"/>
              </a:rPr>
              <a:t> filière locale bois énergie</a:t>
            </a:r>
          </a:p>
        </p:txBody>
      </p:sp>
      <p:sp>
        <p:nvSpPr>
          <p:cNvPr id="58" name="Zone de texte 14"/>
          <p:cNvSpPr txBox="1"/>
          <p:nvPr/>
        </p:nvSpPr>
        <p:spPr>
          <a:xfrm>
            <a:off x="3402013" y="3282950"/>
            <a:ext cx="2228850" cy="9620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0"/>
              </a:spcAft>
              <a:defRPr/>
            </a:pPr>
            <a:r>
              <a:rPr lang="fr-FR" b="0" dirty="0">
                <a:solidFill>
                  <a:schemeClr val="bg1"/>
                </a:solidFill>
                <a:ea typeface="Calibri"/>
                <a:cs typeface="Times New Roman"/>
              </a:rPr>
              <a:t>Communale ?</a:t>
            </a:r>
          </a:p>
          <a:p>
            <a:pPr algn="ctr">
              <a:spcAft>
                <a:spcPts val="0"/>
              </a:spcAft>
              <a:defRPr/>
            </a:pPr>
            <a:r>
              <a:rPr lang="fr-FR" b="0" dirty="0">
                <a:solidFill>
                  <a:schemeClr val="bg1"/>
                </a:solidFill>
                <a:ea typeface="Calibri"/>
                <a:cs typeface="Times New Roman"/>
              </a:rPr>
              <a:t>Intercommunale ?</a:t>
            </a:r>
          </a:p>
          <a:p>
            <a:pPr algn="ctr">
              <a:spcAft>
                <a:spcPts val="0"/>
              </a:spcAft>
              <a:defRPr/>
            </a:pPr>
            <a:r>
              <a:rPr lang="fr-FR" b="0" dirty="0">
                <a:solidFill>
                  <a:schemeClr val="bg1"/>
                </a:solidFill>
                <a:ea typeface="Calibri"/>
                <a:cs typeface="Times New Roman"/>
              </a:rPr>
              <a:t>Territoriale ?</a:t>
            </a:r>
          </a:p>
        </p:txBody>
      </p:sp>
      <p:pic>
        <p:nvPicPr>
          <p:cNvPr id="59" name="Picture 4" descr="http://us.123rf.com/400wm/400/400/orla/orla1103/orla110300014/9034472-personnage-humain-assis-sur-un-rendu-3d-de-grand-livre.jpg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641" y="2115457"/>
            <a:ext cx="1656184" cy="1242138"/>
          </a:xfrm>
          <a:prstGeom prst="rect">
            <a:avLst/>
          </a:prstGeom>
          <a:noFill/>
          <a:extLst/>
        </p:spPr>
      </p:pic>
      <p:sp>
        <p:nvSpPr>
          <p:cNvPr id="60" name="Zone de texte 11"/>
          <p:cNvSpPr txBox="1"/>
          <p:nvPr/>
        </p:nvSpPr>
        <p:spPr>
          <a:xfrm>
            <a:off x="3128173" y="2825750"/>
            <a:ext cx="2700496" cy="395288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0"/>
              </a:spcAft>
              <a:defRPr/>
            </a:pPr>
            <a:r>
              <a:rPr lang="fr-FR" sz="2400" u="sng" dirty="0">
                <a:solidFill>
                  <a:schemeClr val="bg1"/>
                </a:solidFill>
                <a:ea typeface="Calibri"/>
                <a:cs typeface="Times New Roman"/>
              </a:rPr>
              <a:t>Quelle échelle </a:t>
            </a:r>
            <a:r>
              <a:rPr lang="fr-FR" sz="2000" dirty="0">
                <a:solidFill>
                  <a:schemeClr val="bg1"/>
                </a:solidFill>
                <a:ea typeface="Calibri"/>
                <a:cs typeface="Times New Roman"/>
              </a:rPr>
              <a:t>?</a:t>
            </a:r>
            <a:endParaRPr lang="fr-FR" sz="2800" b="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5063" y="4603750"/>
            <a:ext cx="509587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Zone de texte 13"/>
          <p:cNvSpPr txBox="1"/>
          <p:nvPr/>
        </p:nvSpPr>
        <p:spPr>
          <a:xfrm>
            <a:off x="1477963" y="4581525"/>
            <a:ext cx="4298950" cy="100647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0"/>
              </a:spcAft>
              <a:defRPr/>
            </a:pPr>
            <a:r>
              <a:rPr lang="fr-FR" sz="2000" dirty="0">
                <a:solidFill>
                  <a:srgbClr val="A5644E">
                    <a:lumMod val="75000"/>
                  </a:srgbClr>
                </a:solidFill>
                <a:ea typeface="Calibri"/>
                <a:cs typeface="Times New Roman"/>
              </a:rPr>
              <a:t>Une constante : </a:t>
            </a:r>
          </a:p>
          <a:p>
            <a:pPr algn="ctr">
              <a:spcAft>
                <a:spcPts val="0"/>
              </a:spcAft>
              <a:defRPr/>
            </a:pPr>
            <a:r>
              <a:rPr lang="fr-FR" sz="2000" i="1" dirty="0">
                <a:solidFill>
                  <a:srgbClr val="A5644E">
                    <a:lumMod val="75000"/>
                  </a:srgbClr>
                </a:solidFill>
                <a:ea typeface="Calibri"/>
                <a:cs typeface="Times New Roman"/>
              </a:rPr>
              <a:t>champs concurrentiel = filière courte soumise à la loi du marché</a:t>
            </a:r>
          </a:p>
        </p:txBody>
      </p:sp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 smtClean="0"/>
              <a:t>Les facteurs à considérer pour la mise en œuvre de circuits courts d’approvisionnement bois énergie</a:t>
            </a:r>
            <a:endParaRPr lang="fr-FR" sz="2400" i="1" dirty="0" smtClean="0"/>
          </a:p>
        </p:txBody>
      </p:sp>
      <p:grpSp>
        <p:nvGrpSpPr>
          <p:cNvPr id="5" name="Groupe 4"/>
          <p:cNvGrpSpPr/>
          <p:nvPr/>
        </p:nvGrpSpPr>
        <p:grpSpPr>
          <a:xfrm>
            <a:off x="5828669" y="1281024"/>
            <a:ext cx="2478719" cy="1159752"/>
            <a:chOff x="5828669" y="1281024"/>
            <a:chExt cx="2478719" cy="1159752"/>
          </a:xfrm>
        </p:grpSpPr>
        <p:sp>
          <p:nvSpPr>
            <p:cNvPr id="3" name="Bulle ronde 2"/>
            <p:cNvSpPr/>
            <p:nvPr/>
          </p:nvSpPr>
          <p:spPr>
            <a:xfrm>
              <a:off x="5874590" y="1332780"/>
              <a:ext cx="2432798" cy="1107996"/>
            </a:xfrm>
            <a:prstGeom prst="wedgeEllipseCallout">
              <a:avLst>
                <a:gd name="adj1" fmla="val -46383"/>
                <a:gd name="adj2" fmla="val 40179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4" name="ZoneTexte 3"/>
            <p:cNvSpPr txBox="1"/>
            <p:nvPr/>
          </p:nvSpPr>
          <p:spPr>
            <a:xfrm>
              <a:off x="5828669" y="1281024"/>
              <a:ext cx="2432798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600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Enjeux :</a:t>
              </a:r>
            </a:p>
            <a:p>
              <a:pPr marL="285750" indent="-285750" algn="ctr">
                <a:buFontTx/>
                <a:buChar char="-"/>
              </a:pPr>
              <a:r>
                <a:rPr lang="fr-FR" sz="1600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Environnemental </a:t>
              </a:r>
            </a:p>
            <a:p>
              <a:pPr marL="285750" indent="-285750" algn="ctr">
                <a:buFontTx/>
                <a:buChar char="-"/>
              </a:pPr>
              <a:r>
                <a:rPr lang="fr-FR" sz="1600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Autonomie énergétique</a:t>
              </a:r>
            </a:p>
            <a:p>
              <a:pPr marL="285750" indent="-285750" algn="ctr">
                <a:buFontTx/>
                <a:buChar char="-"/>
              </a:pPr>
              <a:r>
                <a:rPr lang="fr-FR" sz="1600" b="0" dirty="0" smtClean="0">
                  <a:solidFill>
                    <a:srgbClr val="000000"/>
                  </a:solidFill>
                  <a:latin typeface="Tw Cen MT"/>
                  <a:ea typeface="MS PGothic" pitchFamily="34" charset="-128"/>
                </a:rPr>
                <a:t>Maîtrise des coûts</a:t>
              </a:r>
              <a:endParaRPr lang="fr-FR" sz="1600" b="0" dirty="0">
                <a:solidFill>
                  <a:srgbClr val="000000"/>
                </a:solidFill>
                <a:latin typeface="Tw Cen MT"/>
                <a:ea typeface="MS PGothic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336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  <p:bldP spid="60" grpId="0"/>
      <p:bldP spid="61" grpId="0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e 49"/>
          <p:cNvGrpSpPr/>
          <p:nvPr/>
        </p:nvGrpSpPr>
        <p:grpSpPr>
          <a:xfrm>
            <a:off x="181156" y="1768025"/>
            <a:ext cx="7582615" cy="4658654"/>
            <a:chOff x="181156" y="1768025"/>
            <a:chExt cx="7582615" cy="4658654"/>
          </a:xfrm>
        </p:grpSpPr>
        <p:sp>
          <p:nvSpPr>
            <p:cNvPr id="6" name="Rectangle 5"/>
            <p:cNvSpPr/>
            <p:nvPr/>
          </p:nvSpPr>
          <p:spPr>
            <a:xfrm>
              <a:off x="181156" y="1768415"/>
              <a:ext cx="7582615" cy="46582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81156" y="1768415"/>
              <a:ext cx="7582615" cy="64698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cxnSp>
          <p:nvCxnSpPr>
            <p:cNvPr id="9" name="Connecteur droit 8"/>
            <p:cNvCxnSpPr/>
            <p:nvPr/>
          </p:nvCxnSpPr>
          <p:spPr>
            <a:xfrm>
              <a:off x="2700131" y="1768415"/>
              <a:ext cx="1377" cy="46582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cteur droit 29"/>
            <p:cNvCxnSpPr/>
            <p:nvPr/>
          </p:nvCxnSpPr>
          <p:spPr>
            <a:xfrm>
              <a:off x="5236233" y="1768415"/>
              <a:ext cx="0" cy="46582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eur droit 14"/>
            <p:cNvCxnSpPr/>
            <p:nvPr/>
          </p:nvCxnSpPr>
          <p:spPr>
            <a:xfrm>
              <a:off x="181156" y="4421035"/>
              <a:ext cx="25189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cteur droit 43"/>
            <p:cNvCxnSpPr/>
            <p:nvPr/>
          </p:nvCxnSpPr>
          <p:spPr>
            <a:xfrm>
              <a:off x="2700131" y="3752491"/>
              <a:ext cx="50636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necteur droit 44"/>
            <p:cNvCxnSpPr/>
            <p:nvPr/>
          </p:nvCxnSpPr>
          <p:spPr>
            <a:xfrm>
              <a:off x="2701508" y="5089585"/>
              <a:ext cx="506226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ZoneTexte 24"/>
            <p:cNvSpPr txBox="1"/>
            <p:nvPr/>
          </p:nvSpPr>
          <p:spPr>
            <a:xfrm>
              <a:off x="181156" y="1779054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Ressources 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(forêt)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  <p:sp>
          <p:nvSpPr>
            <p:cNvPr id="48" name="ZoneTexte 47"/>
            <p:cNvSpPr txBox="1"/>
            <p:nvPr/>
          </p:nvSpPr>
          <p:spPr>
            <a:xfrm>
              <a:off x="2709009" y="1768025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Outils de production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(hangar)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  <p:sp>
          <p:nvSpPr>
            <p:cNvPr id="49" name="ZoneTexte 48"/>
            <p:cNvSpPr txBox="1"/>
            <p:nvPr/>
          </p:nvSpPr>
          <p:spPr>
            <a:xfrm>
              <a:off x="5244796" y="1768025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Consommations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(chaufferies)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</p:grpSp>
      <p:sp>
        <p:nvSpPr>
          <p:cNvPr id="31" name="ZoneTexte 30"/>
          <p:cNvSpPr txBox="1"/>
          <p:nvPr/>
        </p:nvSpPr>
        <p:spPr>
          <a:xfrm>
            <a:off x="479394" y="3218155"/>
            <a:ext cx="1970843" cy="3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Forêt publique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479394" y="5089585"/>
            <a:ext cx="1970843" cy="3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Forêt privée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52" name="ZoneTexte 51"/>
          <p:cNvSpPr txBox="1"/>
          <p:nvPr/>
        </p:nvSpPr>
        <p:spPr>
          <a:xfrm>
            <a:off x="2916017" y="2694367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Public, avec marché(s) de prestation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37" name="Flèche droite 36"/>
          <p:cNvSpPr/>
          <p:nvPr/>
        </p:nvSpPr>
        <p:spPr>
          <a:xfrm rot="20013442">
            <a:off x="2203243" y="3152996"/>
            <a:ext cx="782522" cy="170044"/>
          </a:xfrm>
          <a:prstGeom prst="rightArrow">
            <a:avLst/>
          </a:prstGeom>
          <a:solidFill>
            <a:srgbClr val="336699"/>
          </a:solidFill>
          <a:ln>
            <a:solidFill>
              <a:srgbClr val="00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0">
              <a:solidFill>
                <a:srgbClr val="FFFFFF"/>
              </a:solidFill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1067200" y="4003164"/>
            <a:ext cx="2522614" cy="479983"/>
            <a:chOff x="1067200" y="4003164"/>
            <a:chExt cx="2522614" cy="479983"/>
          </a:xfrm>
        </p:grpSpPr>
        <p:sp>
          <p:nvSpPr>
            <p:cNvPr id="62" name="Flèche droite 61"/>
            <p:cNvSpPr/>
            <p:nvPr/>
          </p:nvSpPr>
          <p:spPr>
            <a:xfrm rot="19357826">
              <a:off x="1067200" y="4090358"/>
              <a:ext cx="2522614" cy="170044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6190" y="4003164"/>
              <a:ext cx="307144" cy="479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4" name="ZoneTexte 63"/>
          <p:cNvSpPr txBox="1"/>
          <p:nvPr/>
        </p:nvSpPr>
        <p:spPr>
          <a:xfrm>
            <a:off x="5393716" y="2664495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Publiques, gérées en régie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5" name="ZoneTexte 64"/>
          <p:cNvSpPr txBox="1"/>
          <p:nvPr/>
        </p:nvSpPr>
        <p:spPr>
          <a:xfrm>
            <a:off x="5393715" y="4157242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Publiques, gérées par un tiers (DSP)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6" name="ZoneTexte 65"/>
          <p:cNvSpPr txBox="1"/>
          <p:nvPr/>
        </p:nvSpPr>
        <p:spPr>
          <a:xfrm>
            <a:off x="5393716" y="5566942"/>
            <a:ext cx="222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Privées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7" name="Flèche droite 66"/>
          <p:cNvSpPr/>
          <p:nvPr/>
        </p:nvSpPr>
        <p:spPr>
          <a:xfrm rot="13133103">
            <a:off x="4564829" y="3672195"/>
            <a:ext cx="1279716" cy="155766"/>
          </a:xfrm>
          <a:prstGeom prst="rightArrow">
            <a:avLst/>
          </a:prstGeom>
          <a:solidFill>
            <a:srgbClr val="336699"/>
          </a:solidFill>
          <a:ln>
            <a:solidFill>
              <a:srgbClr val="00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0">
              <a:solidFill>
                <a:srgbClr val="FFFFFF"/>
              </a:solidFill>
            </a:endParaRPr>
          </a:p>
        </p:txBody>
      </p:sp>
      <p:sp>
        <p:nvSpPr>
          <p:cNvPr id="68" name="Flèche droite 67"/>
          <p:cNvSpPr/>
          <p:nvPr/>
        </p:nvSpPr>
        <p:spPr>
          <a:xfrm rot="10800000">
            <a:off x="4753858" y="3062389"/>
            <a:ext cx="1279716" cy="155766"/>
          </a:xfrm>
          <a:prstGeom prst="rightArrow">
            <a:avLst/>
          </a:prstGeom>
          <a:solidFill>
            <a:srgbClr val="336699"/>
          </a:solidFill>
          <a:ln>
            <a:solidFill>
              <a:srgbClr val="00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0">
              <a:solidFill>
                <a:srgbClr val="FFFFFF"/>
              </a:solidFill>
            </a:endParaRPr>
          </a:p>
        </p:txBody>
      </p:sp>
      <p:grpSp>
        <p:nvGrpSpPr>
          <p:cNvPr id="54" name="Groupe 53"/>
          <p:cNvGrpSpPr/>
          <p:nvPr/>
        </p:nvGrpSpPr>
        <p:grpSpPr>
          <a:xfrm>
            <a:off x="4796333" y="3030740"/>
            <a:ext cx="342518" cy="2967614"/>
            <a:chOff x="4796333" y="3030740"/>
            <a:chExt cx="342518" cy="2967614"/>
          </a:xfrm>
        </p:grpSpPr>
        <p:sp>
          <p:nvSpPr>
            <p:cNvPr id="70" name="Flèche droite 69"/>
            <p:cNvSpPr/>
            <p:nvPr/>
          </p:nvSpPr>
          <p:spPr>
            <a:xfrm rot="13753582">
              <a:off x="3570022" y="4429525"/>
              <a:ext cx="2967614" cy="170044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158949">
              <a:off x="4796333" y="4174990"/>
              <a:ext cx="307144" cy="430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Les facteurs à considérer pour la mise en œuvre de circuits courts d’approvisionnement bois énergie</a:t>
            </a:r>
            <a:endParaRPr lang="fr-FR" sz="2400" i="1" dirty="0" smtClean="0"/>
          </a:p>
        </p:txBody>
      </p:sp>
    </p:spTree>
    <p:extLst>
      <p:ext uri="{BB962C8B-B14F-4D97-AF65-F5344CB8AC3E}">
        <p14:creationId xmlns:p14="http://schemas.microsoft.com/office/powerpoint/2010/main" val="287642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51" grpId="0"/>
      <p:bldP spid="52" grpId="0"/>
      <p:bldP spid="37" grpId="0" animBg="1"/>
      <p:bldP spid="64" grpId="0"/>
      <p:bldP spid="65" grpId="0"/>
      <p:bldP spid="66" grpId="0"/>
      <p:bldP spid="67" grpId="0" animBg="1"/>
      <p:bldP spid="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grpSp>
        <p:nvGrpSpPr>
          <p:cNvPr id="50" name="Groupe 49"/>
          <p:cNvGrpSpPr/>
          <p:nvPr/>
        </p:nvGrpSpPr>
        <p:grpSpPr>
          <a:xfrm>
            <a:off x="181156" y="1768025"/>
            <a:ext cx="7582615" cy="4658654"/>
            <a:chOff x="181156" y="1768025"/>
            <a:chExt cx="7582615" cy="4658654"/>
          </a:xfrm>
        </p:grpSpPr>
        <p:sp>
          <p:nvSpPr>
            <p:cNvPr id="6" name="Rectangle 5"/>
            <p:cNvSpPr/>
            <p:nvPr/>
          </p:nvSpPr>
          <p:spPr>
            <a:xfrm>
              <a:off x="181156" y="1768415"/>
              <a:ext cx="7582615" cy="46582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81156" y="1768415"/>
              <a:ext cx="7582615" cy="64698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cxnSp>
          <p:nvCxnSpPr>
            <p:cNvPr id="9" name="Connecteur droit 8"/>
            <p:cNvCxnSpPr/>
            <p:nvPr/>
          </p:nvCxnSpPr>
          <p:spPr>
            <a:xfrm>
              <a:off x="2700131" y="1768415"/>
              <a:ext cx="1377" cy="46582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cteur droit 29"/>
            <p:cNvCxnSpPr/>
            <p:nvPr/>
          </p:nvCxnSpPr>
          <p:spPr>
            <a:xfrm>
              <a:off x="5236233" y="1768415"/>
              <a:ext cx="0" cy="46582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eur droit 14"/>
            <p:cNvCxnSpPr/>
            <p:nvPr/>
          </p:nvCxnSpPr>
          <p:spPr>
            <a:xfrm>
              <a:off x="181156" y="4421035"/>
              <a:ext cx="25189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cteur droit 43"/>
            <p:cNvCxnSpPr/>
            <p:nvPr/>
          </p:nvCxnSpPr>
          <p:spPr>
            <a:xfrm>
              <a:off x="2700131" y="3752491"/>
              <a:ext cx="50636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necteur droit 44"/>
            <p:cNvCxnSpPr/>
            <p:nvPr/>
          </p:nvCxnSpPr>
          <p:spPr>
            <a:xfrm>
              <a:off x="2701508" y="5089585"/>
              <a:ext cx="506226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ZoneTexte 24"/>
            <p:cNvSpPr txBox="1"/>
            <p:nvPr/>
          </p:nvSpPr>
          <p:spPr>
            <a:xfrm>
              <a:off x="181156" y="1779054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Ressources 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(forêt)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  <p:sp>
          <p:nvSpPr>
            <p:cNvPr id="48" name="ZoneTexte 47"/>
            <p:cNvSpPr txBox="1"/>
            <p:nvPr/>
          </p:nvSpPr>
          <p:spPr>
            <a:xfrm>
              <a:off x="2709009" y="1768025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Outils de production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(hangar)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  <p:sp>
          <p:nvSpPr>
            <p:cNvPr id="49" name="ZoneTexte 48"/>
            <p:cNvSpPr txBox="1"/>
            <p:nvPr/>
          </p:nvSpPr>
          <p:spPr>
            <a:xfrm>
              <a:off x="5244796" y="1768025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Consommations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(chaufferies)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</p:grpSp>
      <p:sp>
        <p:nvSpPr>
          <p:cNvPr id="31" name="ZoneTexte 30"/>
          <p:cNvSpPr txBox="1"/>
          <p:nvPr/>
        </p:nvSpPr>
        <p:spPr>
          <a:xfrm>
            <a:off x="479394" y="3218155"/>
            <a:ext cx="1970843" cy="3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Forêt publique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479394" y="5089585"/>
            <a:ext cx="1970843" cy="3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Forêt privée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52" name="ZoneTexte 51"/>
          <p:cNvSpPr txBox="1"/>
          <p:nvPr/>
        </p:nvSpPr>
        <p:spPr>
          <a:xfrm>
            <a:off x="2916017" y="2694367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Public, avec marché(s) de prestation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1614891" y="4559328"/>
            <a:ext cx="1499744" cy="418137"/>
            <a:chOff x="1614891" y="4559328"/>
            <a:chExt cx="1499744" cy="418137"/>
          </a:xfrm>
        </p:grpSpPr>
        <p:sp>
          <p:nvSpPr>
            <p:cNvPr id="62" name="Flèche droite 61"/>
            <p:cNvSpPr/>
            <p:nvPr/>
          </p:nvSpPr>
          <p:spPr>
            <a:xfrm rot="20077784">
              <a:off x="1614891" y="4683375"/>
              <a:ext cx="1499744" cy="170044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722393">
              <a:off x="2211192" y="4559328"/>
              <a:ext cx="307144" cy="41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4" name="ZoneTexte 63"/>
          <p:cNvSpPr txBox="1"/>
          <p:nvPr/>
        </p:nvSpPr>
        <p:spPr>
          <a:xfrm>
            <a:off x="5393716" y="2664495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Publiques, gérées en régie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5" name="ZoneTexte 64"/>
          <p:cNvSpPr txBox="1"/>
          <p:nvPr/>
        </p:nvSpPr>
        <p:spPr>
          <a:xfrm>
            <a:off x="5393715" y="4157242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Publiques, gérées par un tiers (DSP)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6" name="ZoneTexte 65"/>
          <p:cNvSpPr txBox="1"/>
          <p:nvPr/>
        </p:nvSpPr>
        <p:spPr>
          <a:xfrm>
            <a:off x="5393716" y="5566942"/>
            <a:ext cx="222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Privées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4768750" y="4924761"/>
            <a:ext cx="1472194" cy="382692"/>
            <a:chOff x="4768750" y="4924761"/>
            <a:chExt cx="1472194" cy="382692"/>
          </a:xfrm>
        </p:grpSpPr>
        <p:sp>
          <p:nvSpPr>
            <p:cNvPr id="70" name="Flèche droite 69"/>
            <p:cNvSpPr/>
            <p:nvPr/>
          </p:nvSpPr>
          <p:spPr>
            <a:xfrm rot="13053776">
              <a:off x="4768750" y="5137409"/>
              <a:ext cx="1472194" cy="170044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39979">
              <a:off x="5208871" y="4924761"/>
              <a:ext cx="307144" cy="34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ZoneTexte 28"/>
          <p:cNvSpPr txBox="1"/>
          <p:nvPr/>
        </p:nvSpPr>
        <p:spPr>
          <a:xfrm>
            <a:off x="2916017" y="4115389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Public, et mise en location à un tiers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grpSp>
        <p:nvGrpSpPr>
          <p:cNvPr id="4" name="Groupe 3"/>
          <p:cNvGrpSpPr/>
          <p:nvPr/>
        </p:nvGrpSpPr>
        <p:grpSpPr>
          <a:xfrm>
            <a:off x="5208737" y="2875431"/>
            <a:ext cx="307144" cy="1545139"/>
            <a:chOff x="5208737" y="2875431"/>
            <a:chExt cx="307144" cy="1545139"/>
          </a:xfrm>
        </p:grpSpPr>
        <p:sp>
          <p:nvSpPr>
            <p:cNvPr id="33" name="Flèche droite 32"/>
            <p:cNvSpPr/>
            <p:nvPr/>
          </p:nvSpPr>
          <p:spPr>
            <a:xfrm rot="7727862">
              <a:off x="4589873" y="3555068"/>
              <a:ext cx="1545139" cy="185865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39979">
              <a:off x="5208737" y="3473121"/>
              <a:ext cx="307144" cy="34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e 2"/>
          <p:cNvGrpSpPr/>
          <p:nvPr/>
        </p:nvGrpSpPr>
        <p:grpSpPr>
          <a:xfrm>
            <a:off x="4869521" y="4302231"/>
            <a:ext cx="635325" cy="349757"/>
            <a:chOff x="4869521" y="4302231"/>
            <a:chExt cx="635325" cy="349757"/>
          </a:xfrm>
        </p:grpSpPr>
        <p:sp>
          <p:nvSpPr>
            <p:cNvPr id="32" name="Flèche droite 31"/>
            <p:cNvSpPr/>
            <p:nvPr/>
          </p:nvSpPr>
          <p:spPr>
            <a:xfrm rot="10800000">
              <a:off x="4869521" y="4395384"/>
              <a:ext cx="635325" cy="163450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39979">
              <a:off x="5074412" y="4302231"/>
              <a:ext cx="307144" cy="34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e 7"/>
          <p:cNvGrpSpPr/>
          <p:nvPr/>
        </p:nvGrpSpPr>
        <p:grpSpPr>
          <a:xfrm>
            <a:off x="1599189" y="3672228"/>
            <a:ext cx="1499744" cy="418137"/>
            <a:chOff x="1599189" y="3672228"/>
            <a:chExt cx="1499744" cy="418137"/>
          </a:xfrm>
        </p:grpSpPr>
        <p:sp>
          <p:nvSpPr>
            <p:cNvPr id="36" name="Flèche droite 35"/>
            <p:cNvSpPr/>
            <p:nvPr/>
          </p:nvSpPr>
          <p:spPr>
            <a:xfrm rot="1725570">
              <a:off x="1599189" y="3864526"/>
              <a:ext cx="1499744" cy="170044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722393">
              <a:off x="2102861" y="3672228"/>
              <a:ext cx="307144" cy="41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Les facteurs à considérer pour la mise en œuvre de circuits courts d’approvisionnement bois énergie</a:t>
            </a:r>
            <a:endParaRPr lang="fr-FR" sz="2400" i="1" dirty="0" smtClean="0"/>
          </a:p>
        </p:txBody>
      </p:sp>
    </p:spTree>
    <p:extLst>
      <p:ext uri="{BB962C8B-B14F-4D97-AF65-F5344CB8AC3E}">
        <p14:creationId xmlns:p14="http://schemas.microsoft.com/office/powerpoint/2010/main" val="244353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grpSp>
        <p:nvGrpSpPr>
          <p:cNvPr id="50" name="Groupe 49"/>
          <p:cNvGrpSpPr/>
          <p:nvPr/>
        </p:nvGrpSpPr>
        <p:grpSpPr>
          <a:xfrm>
            <a:off x="181156" y="1768025"/>
            <a:ext cx="7582615" cy="4658654"/>
            <a:chOff x="181156" y="1768025"/>
            <a:chExt cx="7582615" cy="4658654"/>
          </a:xfrm>
        </p:grpSpPr>
        <p:sp>
          <p:nvSpPr>
            <p:cNvPr id="6" name="Rectangle 5"/>
            <p:cNvSpPr/>
            <p:nvPr/>
          </p:nvSpPr>
          <p:spPr>
            <a:xfrm>
              <a:off x="181156" y="1768415"/>
              <a:ext cx="7582615" cy="46582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81156" y="1768415"/>
              <a:ext cx="7582615" cy="64698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cxnSp>
          <p:nvCxnSpPr>
            <p:cNvPr id="9" name="Connecteur droit 8"/>
            <p:cNvCxnSpPr/>
            <p:nvPr/>
          </p:nvCxnSpPr>
          <p:spPr>
            <a:xfrm>
              <a:off x="2700131" y="1768415"/>
              <a:ext cx="1377" cy="46582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cteur droit 29"/>
            <p:cNvCxnSpPr/>
            <p:nvPr/>
          </p:nvCxnSpPr>
          <p:spPr>
            <a:xfrm>
              <a:off x="5236233" y="1768415"/>
              <a:ext cx="0" cy="46582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eur droit 14"/>
            <p:cNvCxnSpPr/>
            <p:nvPr/>
          </p:nvCxnSpPr>
          <p:spPr>
            <a:xfrm>
              <a:off x="181156" y="4421035"/>
              <a:ext cx="25189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cteur droit 43"/>
            <p:cNvCxnSpPr/>
            <p:nvPr/>
          </p:nvCxnSpPr>
          <p:spPr>
            <a:xfrm>
              <a:off x="2700131" y="3752491"/>
              <a:ext cx="50636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necteur droit 44"/>
            <p:cNvCxnSpPr/>
            <p:nvPr/>
          </p:nvCxnSpPr>
          <p:spPr>
            <a:xfrm>
              <a:off x="2701508" y="5089585"/>
              <a:ext cx="506226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ZoneTexte 24"/>
            <p:cNvSpPr txBox="1"/>
            <p:nvPr/>
          </p:nvSpPr>
          <p:spPr>
            <a:xfrm>
              <a:off x="181156" y="1779054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Ressources 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(forêt)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  <p:sp>
          <p:nvSpPr>
            <p:cNvPr id="48" name="ZoneTexte 47"/>
            <p:cNvSpPr txBox="1"/>
            <p:nvPr/>
          </p:nvSpPr>
          <p:spPr>
            <a:xfrm>
              <a:off x="2709009" y="1768025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Outils de production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(hangar)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  <p:sp>
          <p:nvSpPr>
            <p:cNvPr id="49" name="ZoneTexte 48"/>
            <p:cNvSpPr txBox="1"/>
            <p:nvPr/>
          </p:nvSpPr>
          <p:spPr>
            <a:xfrm>
              <a:off x="5244796" y="1768025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Consommations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(chaufferies)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</p:grpSp>
      <p:sp>
        <p:nvSpPr>
          <p:cNvPr id="31" name="ZoneTexte 30"/>
          <p:cNvSpPr txBox="1"/>
          <p:nvPr/>
        </p:nvSpPr>
        <p:spPr>
          <a:xfrm>
            <a:off x="479394" y="3218155"/>
            <a:ext cx="1970843" cy="3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Forêt publique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479394" y="5089585"/>
            <a:ext cx="1970843" cy="3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Forêt privée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52" name="ZoneTexte 51"/>
          <p:cNvSpPr txBox="1"/>
          <p:nvPr/>
        </p:nvSpPr>
        <p:spPr>
          <a:xfrm>
            <a:off x="2916017" y="2694367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Public, avec marché(s) de prestation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2074562" y="5257386"/>
            <a:ext cx="1499744" cy="418137"/>
            <a:chOff x="2074562" y="5257386"/>
            <a:chExt cx="1499744" cy="418137"/>
          </a:xfrm>
        </p:grpSpPr>
        <p:sp>
          <p:nvSpPr>
            <p:cNvPr id="62" name="Flèche droite 61"/>
            <p:cNvSpPr/>
            <p:nvPr/>
          </p:nvSpPr>
          <p:spPr>
            <a:xfrm rot="769496">
              <a:off x="2074562" y="5381432"/>
              <a:ext cx="1499744" cy="170044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0863" y="5257386"/>
              <a:ext cx="307144" cy="41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4" name="ZoneTexte 63"/>
          <p:cNvSpPr txBox="1"/>
          <p:nvPr/>
        </p:nvSpPr>
        <p:spPr>
          <a:xfrm>
            <a:off x="5393716" y="2664495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Publiques, gérées en régie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5" name="ZoneTexte 64"/>
          <p:cNvSpPr txBox="1"/>
          <p:nvPr/>
        </p:nvSpPr>
        <p:spPr>
          <a:xfrm>
            <a:off x="5393715" y="4157242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Publiques, gérées par un tiers (DSP)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6" name="ZoneTexte 65"/>
          <p:cNvSpPr txBox="1"/>
          <p:nvPr/>
        </p:nvSpPr>
        <p:spPr>
          <a:xfrm>
            <a:off x="5393716" y="5566942"/>
            <a:ext cx="222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Privées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grpSp>
        <p:nvGrpSpPr>
          <p:cNvPr id="16" name="Groupe 15"/>
          <p:cNvGrpSpPr/>
          <p:nvPr/>
        </p:nvGrpSpPr>
        <p:grpSpPr>
          <a:xfrm>
            <a:off x="4508699" y="5537873"/>
            <a:ext cx="1472194" cy="349757"/>
            <a:chOff x="4508699" y="5537873"/>
            <a:chExt cx="1472194" cy="349757"/>
          </a:xfrm>
        </p:grpSpPr>
        <p:sp>
          <p:nvSpPr>
            <p:cNvPr id="70" name="Flèche droite 69"/>
            <p:cNvSpPr/>
            <p:nvPr/>
          </p:nvSpPr>
          <p:spPr>
            <a:xfrm rot="11003702">
              <a:off x="4508699" y="5627730"/>
              <a:ext cx="1472194" cy="170044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39979">
              <a:off x="5163480" y="5537873"/>
              <a:ext cx="307144" cy="34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ZoneTexte 28"/>
          <p:cNvSpPr txBox="1"/>
          <p:nvPr/>
        </p:nvSpPr>
        <p:spPr>
          <a:xfrm>
            <a:off x="2916017" y="4115389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Public, et mise en location à un tiers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grpSp>
        <p:nvGrpSpPr>
          <p:cNvPr id="13" name="Groupe 12"/>
          <p:cNvGrpSpPr/>
          <p:nvPr/>
        </p:nvGrpSpPr>
        <p:grpSpPr>
          <a:xfrm>
            <a:off x="4983579" y="2843632"/>
            <a:ext cx="307144" cy="2758710"/>
            <a:chOff x="4983579" y="2843632"/>
            <a:chExt cx="307144" cy="2758710"/>
          </a:xfrm>
        </p:grpSpPr>
        <p:sp>
          <p:nvSpPr>
            <p:cNvPr id="33" name="Flèche droite 32"/>
            <p:cNvSpPr/>
            <p:nvPr/>
          </p:nvSpPr>
          <p:spPr>
            <a:xfrm rot="7397242">
              <a:off x="3772698" y="4127489"/>
              <a:ext cx="2758710" cy="190996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39979">
              <a:off x="4983579" y="4078648"/>
              <a:ext cx="307144" cy="34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e 13"/>
          <p:cNvGrpSpPr/>
          <p:nvPr/>
        </p:nvGrpSpPr>
        <p:grpSpPr>
          <a:xfrm>
            <a:off x="4359217" y="4794076"/>
            <a:ext cx="1341324" cy="361645"/>
            <a:chOff x="4359217" y="4794076"/>
            <a:chExt cx="1341324" cy="361645"/>
          </a:xfrm>
        </p:grpSpPr>
        <p:sp>
          <p:nvSpPr>
            <p:cNvPr id="32" name="Flèche droite 31"/>
            <p:cNvSpPr/>
            <p:nvPr/>
          </p:nvSpPr>
          <p:spPr>
            <a:xfrm rot="8237034">
              <a:off x="4359217" y="4972083"/>
              <a:ext cx="1341324" cy="183638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39979">
              <a:off x="4940295" y="4794076"/>
              <a:ext cx="307144" cy="34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e 9"/>
          <p:cNvGrpSpPr/>
          <p:nvPr/>
        </p:nvGrpSpPr>
        <p:grpSpPr>
          <a:xfrm>
            <a:off x="1318888" y="4241929"/>
            <a:ext cx="2657229" cy="418137"/>
            <a:chOff x="1318888" y="4241929"/>
            <a:chExt cx="2657229" cy="418137"/>
          </a:xfrm>
        </p:grpSpPr>
        <p:sp>
          <p:nvSpPr>
            <p:cNvPr id="36" name="Flèche droite 35"/>
            <p:cNvSpPr/>
            <p:nvPr/>
          </p:nvSpPr>
          <p:spPr>
            <a:xfrm rot="2560560">
              <a:off x="1318888" y="4443171"/>
              <a:ext cx="2657229" cy="147015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201952">
              <a:off x="2411927" y="4241929"/>
              <a:ext cx="307144" cy="41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7" name="ZoneTexte 36"/>
          <p:cNvSpPr txBox="1"/>
          <p:nvPr/>
        </p:nvSpPr>
        <p:spPr>
          <a:xfrm>
            <a:off x="2916017" y="5428442"/>
            <a:ext cx="222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Privée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39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Les facteurs à considérer pour la mise en œuvre de circuits courts d’approvisionnement bois énergie</a:t>
            </a:r>
            <a:endParaRPr lang="fr-FR" sz="2400" i="1" dirty="0" smtClean="0"/>
          </a:p>
        </p:txBody>
      </p:sp>
    </p:spTree>
    <p:extLst>
      <p:ext uri="{BB962C8B-B14F-4D97-AF65-F5344CB8AC3E}">
        <p14:creationId xmlns:p14="http://schemas.microsoft.com/office/powerpoint/2010/main" val="225412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29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grpSp>
        <p:nvGrpSpPr>
          <p:cNvPr id="50" name="Groupe 49"/>
          <p:cNvGrpSpPr/>
          <p:nvPr/>
        </p:nvGrpSpPr>
        <p:grpSpPr>
          <a:xfrm>
            <a:off x="181156" y="1768025"/>
            <a:ext cx="7582615" cy="4658654"/>
            <a:chOff x="181156" y="1768025"/>
            <a:chExt cx="7582615" cy="4658654"/>
          </a:xfrm>
        </p:grpSpPr>
        <p:sp>
          <p:nvSpPr>
            <p:cNvPr id="6" name="Rectangle 5"/>
            <p:cNvSpPr/>
            <p:nvPr/>
          </p:nvSpPr>
          <p:spPr>
            <a:xfrm>
              <a:off x="181156" y="1768415"/>
              <a:ext cx="7582615" cy="46582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81156" y="1768415"/>
              <a:ext cx="7582615" cy="64698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cxnSp>
          <p:nvCxnSpPr>
            <p:cNvPr id="9" name="Connecteur droit 8"/>
            <p:cNvCxnSpPr/>
            <p:nvPr/>
          </p:nvCxnSpPr>
          <p:spPr>
            <a:xfrm>
              <a:off x="2700131" y="1768415"/>
              <a:ext cx="1377" cy="46582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cteur droit 29"/>
            <p:cNvCxnSpPr/>
            <p:nvPr/>
          </p:nvCxnSpPr>
          <p:spPr>
            <a:xfrm>
              <a:off x="5236233" y="1768415"/>
              <a:ext cx="0" cy="46582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eur droit 14"/>
            <p:cNvCxnSpPr/>
            <p:nvPr/>
          </p:nvCxnSpPr>
          <p:spPr>
            <a:xfrm>
              <a:off x="181156" y="4421035"/>
              <a:ext cx="25189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cteur droit 43"/>
            <p:cNvCxnSpPr/>
            <p:nvPr/>
          </p:nvCxnSpPr>
          <p:spPr>
            <a:xfrm>
              <a:off x="2700131" y="3752491"/>
              <a:ext cx="50636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necteur droit 44"/>
            <p:cNvCxnSpPr/>
            <p:nvPr/>
          </p:nvCxnSpPr>
          <p:spPr>
            <a:xfrm>
              <a:off x="2701508" y="5089585"/>
              <a:ext cx="506226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ZoneTexte 24"/>
            <p:cNvSpPr txBox="1"/>
            <p:nvPr/>
          </p:nvSpPr>
          <p:spPr>
            <a:xfrm>
              <a:off x="181156" y="1779054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Ressources 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(forêt)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  <p:sp>
          <p:nvSpPr>
            <p:cNvPr id="48" name="ZoneTexte 47"/>
            <p:cNvSpPr txBox="1"/>
            <p:nvPr/>
          </p:nvSpPr>
          <p:spPr>
            <a:xfrm>
              <a:off x="2709009" y="1768025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Outils de production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(hangar)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  <p:sp>
          <p:nvSpPr>
            <p:cNvPr id="49" name="ZoneTexte 48"/>
            <p:cNvSpPr txBox="1"/>
            <p:nvPr/>
          </p:nvSpPr>
          <p:spPr>
            <a:xfrm>
              <a:off x="5244796" y="1768025"/>
              <a:ext cx="25189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Consommations</a:t>
              </a:r>
            </a:p>
            <a:p>
              <a:pPr algn="ctr"/>
              <a:r>
                <a:rPr lang="fr-FR" i="1" dirty="0" smtClean="0">
                  <a:solidFill>
                    <a:srgbClr val="FFFFFF"/>
                  </a:solidFill>
                  <a:latin typeface="Tw Cen MT"/>
                  <a:ea typeface="MS PGothic" pitchFamily="34" charset="-128"/>
                </a:rPr>
                <a:t>(chaufferies)</a:t>
              </a:r>
              <a:endParaRPr lang="fr-FR" i="1" dirty="0">
                <a:solidFill>
                  <a:srgbClr val="FFFFFF"/>
                </a:solidFill>
                <a:latin typeface="Tw Cen MT"/>
                <a:ea typeface="MS PGothic" pitchFamily="34" charset="-128"/>
              </a:endParaRPr>
            </a:p>
          </p:txBody>
        </p:sp>
      </p:grpSp>
      <p:sp>
        <p:nvSpPr>
          <p:cNvPr id="31" name="ZoneTexte 30"/>
          <p:cNvSpPr txBox="1"/>
          <p:nvPr/>
        </p:nvSpPr>
        <p:spPr>
          <a:xfrm>
            <a:off x="479394" y="3218155"/>
            <a:ext cx="1970843" cy="3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Forêt publique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479394" y="5089585"/>
            <a:ext cx="1970843" cy="3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Forêt privée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52" name="ZoneTexte 51"/>
          <p:cNvSpPr txBox="1"/>
          <p:nvPr/>
        </p:nvSpPr>
        <p:spPr>
          <a:xfrm>
            <a:off x="2916017" y="2694367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Public, avec marché(s) de prestation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1694113" y="4677012"/>
            <a:ext cx="1499744" cy="418137"/>
            <a:chOff x="1694113" y="4677012"/>
            <a:chExt cx="1499744" cy="418137"/>
          </a:xfrm>
        </p:grpSpPr>
        <p:sp>
          <p:nvSpPr>
            <p:cNvPr id="62" name="Flèche droite 61"/>
            <p:cNvSpPr/>
            <p:nvPr/>
          </p:nvSpPr>
          <p:spPr>
            <a:xfrm rot="20380477">
              <a:off x="1694113" y="4801059"/>
              <a:ext cx="1499744" cy="170044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4223" y="4677012"/>
              <a:ext cx="307144" cy="41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4" name="ZoneTexte 63"/>
          <p:cNvSpPr txBox="1"/>
          <p:nvPr/>
        </p:nvSpPr>
        <p:spPr>
          <a:xfrm>
            <a:off x="5393716" y="2664495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Publiques, gérées en régie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5" name="ZoneTexte 64"/>
          <p:cNvSpPr txBox="1"/>
          <p:nvPr/>
        </p:nvSpPr>
        <p:spPr>
          <a:xfrm>
            <a:off x="5393715" y="4157242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Publiques, gérées par un tiers (DSP)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66" name="ZoneTexte 65"/>
          <p:cNvSpPr txBox="1"/>
          <p:nvPr/>
        </p:nvSpPr>
        <p:spPr>
          <a:xfrm>
            <a:off x="5393716" y="5566942"/>
            <a:ext cx="222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Privées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2916017" y="4115389"/>
            <a:ext cx="222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Public, et mise en location à un tiers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1384910" y="3762966"/>
            <a:ext cx="1885123" cy="418137"/>
            <a:chOff x="1384910" y="3762966"/>
            <a:chExt cx="1885123" cy="418137"/>
          </a:xfrm>
        </p:grpSpPr>
        <p:sp>
          <p:nvSpPr>
            <p:cNvPr id="36" name="Flèche droite 35"/>
            <p:cNvSpPr/>
            <p:nvPr/>
          </p:nvSpPr>
          <p:spPr>
            <a:xfrm rot="1484355">
              <a:off x="1384910" y="3945738"/>
              <a:ext cx="1885123" cy="146962"/>
            </a:xfrm>
            <a:prstGeom prst="righ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0">
                <a:solidFill>
                  <a:srgbClr val="FFFFFF"/>
                </a:solidFill>
              </a:endParaRPr>
            </a:p>
          </p:txBody>
        </p: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201952">
              <a:off x="2113716" y="3762966"/>
              <a:ext cx="307144" cy="41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7" name="ZoneTexte 36"/>
          <p:cNvSpPr txBox="1"/>
          <p:nvPr/>
        </p:nvSpPr>
        <p:spPr>
          <a:xfrm>
            <a:off x="2916017" y="5428442"/>
            <a:ext cx="222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0000"/>
                </a:solidFill>
                <a:latin typeface="Tw Cen MT"/>
                <a:ea typeface="MS PGothic" pitchFamily="34" charset="-128"/>
              </a:rPr>
              <a:t>Privée</a:t>
            </a:r>
            <a:endParaRPr lang="fr-FR" b="0" dirty="0">
              <a:solidFill>
                <a:srgbClr val="000000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39" name="Flèche droite 38"/>
          <p:cNvSpPr/>
          <p:nvPr/>
        </p:nvSpPr>
        <p:spPr>
          <a:xfrm rot="10800000">
            <a:off x="4869629" y="4419144"/>
            <a:ext cx="873946" cy="126740"/>
          </a:xfrm>
          <a:prstGeom prst="rightArrow">
            <a:avLst/>
          </a:prstGeom>
          <a:solidFill>
            <a:srgbClr val="336699"/>
          </a:solidFill>
          <a:ln>
            <a:solidFill>
              <a:srgbClr val="00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0">
              <a:solidFill>
                <a:srgbClr val="FFFFFF"/>
              </a:solidFill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4098648" y="4610337"/>
            <a:ext cx="761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6699"/>
                </a:solidFill>
                <a:latin typeface="Tw Cen MT"/>
                <a:ea typeface="MS PGothic" pitchFamily="34" charset="-128"/>
              </a:rPr>
              <a:t>SPL</a:t>
            </a:r>
            <a:endParaRPr lang="fr-FR" b="0" dirty="0">
              <a:solidFill>
                <a:srgbClr val="006699"/>
              </a:solidFill>
              <a:latin typeface="Tw Cen MT"/>
              <a:ea typeface="MS PGothic" pitchFamily="34" charset="-128"/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5917923" y="4610337"/>
            <a:ext cx="761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0" dirty="0" smtClean="0">
                <a:solidFill>
                  <a:srgbClr val="006699"/>
                </a:solidFill>
                <a:latin typeface="Tw Cen MT"/>
                <a:ea typeface="MS PGothic" pitchFamily="34" charset="-128"/>
              </a:rPr>
              <a:t>SPL</a:t>
            </a:r>
            <a:endParaRPr lang="fr-FR" b="0" dirty="0">
              <a:solidFill>
                <a:srgbClr val="006699"/>
              </a:solidFill>
              <a:latin typeface="Tw Cen MT"/>
              <a:ea typeface="MS PGothic" pitchFamily="34" charset="-128"/>
            </a:endParaRPr>
          </a:p>
        </p:txBody>
      </p:sp>
      <p:cxnSp>
        <p:nvCxnSpPr>
          <p:cNvPr id="5" name="Connecteur droit 4"/>
          <p:cNvCxnSpPr/>
          <p:nvPr/>
        </p:nvCxnSpPr>
        <p:spPr>
          <a:xfrm>
            <a:off x="4181475" y="4591287"/>
            <a:ext cx="67862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45"/>
          <p:cNvCxnSpPr/>
          <p:nvPr/>
        </p:nvCxnSpPr>
        <p:spPr>
          <a:xfrm>
            <a:off x="5898873" y="4629624"/>
            <a:ext cx="67862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7956550" cy="863600"/>
          </a:xfrm>
          <a:ln w="0"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FR" sz="2400" dirty="0"/>
              <a:t>Les facteurs à considérer pour la mise en œuvre de circuits courts d’approvisionnement bois énergie</a:t>
            </a:r>
            <a:endParaRPr lang="fr-FR" sz="2400" i="1" dirty="0" smtClean="0"/>
          </a:p>
        </p:txBody>
      </p:sp>
    </p:spTree>
    <p:extLst>
      <p:ext uri="{BB962C8B-B14F-4D97-AF65-F5344CB8AC3E}">
        <p14:creationId xmlns:p14="http://schemas.microsoft.com/office/powerpoint/2010/main" val="128922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37" grpId="0"/>
      <p:bldP spid="39" grpId="0" animBg="1"/>
      <p:bldP spid="40" grpId="0"/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1175998" y="188640"/>
            <a:ext cx="7956550" cy="863600"/>
          </a:xfrm>
        </p:spPr>
        <p:txBody>
          <a:bodyPr/>
          <a:lstStyle/>
          <a:p>
            <a:pPr eaLnBrk="1" hangingPunct="1"/>
            <a:r>
              <a:rPr lang="fr-FR" sz="2400" dirty="0" smtClean="0"/>
              <a:t>L’accord AMORCE -FNCOFOR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16378" y="1361226"/>
            <a:ext cx="8811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Signé entre (originellement)</a:t>
            </a:r>
            <a:r>
              <a:rPr lang="fr-FR" dirty="0"/>
              <a:t> </a:t>
            </a:r>
            <a:r>
              <a:rPr lang="fr-FR" dirty="0" smtClean="0"/>
              <a:t>l’Association des Maîtres d’Ouvrage de réseaux de chaleur et la Fédération Nationale des Communes Forestières 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116377" y="2344899"/>
            <a:ext cx="88114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Amorce et FNCOFOR se fixent ensemble comme priorité en matière de bois énergie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 smtClean="0"/>
          </a:p>
          <a:p>
            <a:pPr lvl="1"/>
            <a:r>
              <a:rPr lang="fr-FR" dirty="0" smtClean="0"/>
              <a:t>1=&gt; Approvisionnement en circuit court des chaufferies rurales, dans un objectif d’autonomie énergétique des territoires ruraux ;</a:t>
            </a:r>
          </a:p>
          <a:p>
            <a:pPr lvl="1"/>
            <a:endParaRPr lang="fr-FR" dirty="0" smtClean="0"/>
          </a:p>
          <a:p>
            <a:pPr lvl="1"/>
            <a:r>
              <a:rPr lang="fr-FR" dirty="0" smtClean="0"/>
              <a:t>2=&gt; Assurer l’approvisionnement des réseaux de chaleur des centres urbains (en cohérence avec la durée des DSP et des aménagements forestiers), dans la perspective de renforcer les solidarités rural / urbain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34017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2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1184624" y="188640"/>
            <a:ext cx="7956550" cy="863600"/>
          </a:xfrm>
        </p:spPr>
        <p:txBody>
          <a:bodyPr/>
          <a:lstStyle/>
          <a:p>
            <a:pPr eaLnBrk="1" hangingPunct="1"/>
            <a:r>
              <a:rPr lang="fr-FR" sz="2400" dirty="0" smtClean="0"/>
              <a:t>L’accord AMORCE -FNCOFOR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16378" y="1361226"/>
            <a:ext cx="8811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Signé entre (originellement)</a:t>
            </a:r>
            <a:r>
              <a:rPr lang="fr-FR" dirty="0"/>
              <a:t> </a:t>
            </a:r>
            <a:r>
              <a:rPr lang="fr-FR" dirty="0" smtClean="0"/>
              <a:t>l’Association des Maîtres d’Ouvrage de réseaux de chaleur et la Fédération Nationale des Communes Forestières 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116377" y="2344899"/>
            <a:ext cx="88114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Amorce et FNCOFOR s’entendent ensemble sur les conditions de départ suivantes, pour le concrétisation des solidarités rural / urbain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 smtClean="0"/>
              <a:t>Un prix plancher rémunérateur pour le propriétaire 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 smtClean="0"/>
              <a:t>Une corrélation transparente entre le prix du kWh livré à l’abonné et le prix du kWh bois « entrée chaufferie »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 smtClean="0"/>
              <a:t>Un plan pluriannuel local de développement du bois énergie finançant les investissements et l’animation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 smtClean="0"/>
              <a:t>L‘organisation du regroupement des communes dans le but de réaliser des contrats d’approvisionnement sécurisés sur la durée</a:t>
            </a:r>
          </a:p>
        </p:txBody>
      </p:sp>
    </p:spTree>
    <p:extLst>
      <p:ext uri="{BB962C8B-B14F-4D97-AF65-F5344CB8AC3E}">
        <p14:creationId xmlns:p14="http://schemas.microsoft.com/office/powerpoint/2010/main" val="277968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1184624" y="188640"/>
            <a:ext cx="7956550" cy="863600"/>
          </a:xfrm>
        </p:spPr>
        <p:txBody>
          <a:bodyPr/>
          <a:lstStyle/>
          <a:p>
            <a:pPr eaLnBrk="1" hangingPunct="1"/>
            <a:r>
              <a:rPr lang="fr-FR" sz="2400" dirty="0" smtClean="0"/>
              <a:t>L’énergie bois à quel prix ?</a:t>
            </a:r>
            <a:br>
              <a:rPr lang="fr-FR" sz="2400" dirty="0" smtClean="0"/>
            </a:br>
            <a:r>
              <a:rPr lang="fr-FR" sz="2400" dirty="0" smtClean="0"/>
              <a:t>Est-ce un frein à la coopération ?</a:t>
            </a: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221540" y="1097870"/>
            <a:ext cx="1820862" cy="339725"/>
            <a:chOff x="112080600" y="106271850"/>
            <a:chExt cx="1820400" cy="339825"/>
          </a:xfrm>
        </p:grpSpPr>
        <p:pic>
          <p:nvPicPr>
            <p:cNvPr id="4" name="Picture 6" descr="savoi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080600" y="106271850"/>
              <a:ext cx="628650" cy="324542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  <a:effectLst/>
          </p:spPr>
        </p:pic>
        <p:grpSp>
          <p:nvGrpSpPr>
            <p:cNvPr id="5" name="Group 7"/>
            <p:cNvGrpSpPr>
              <a:grpSpLocks/>
            </p:cNvGrpSpPr>
            <p:nvPr/>
          </p:nvGrpSpPr>
          <p:grpSpPr bwMode="auto">
            <a:xfrm>
              <a:off x="112740750" y="106274250"/>
              <a:ext cx="400050" cy="337425"/>
              <a:chOff x="109918500" y="107409375"/>
              <a:chExt cx="457200" cy="394575"/>
            </a:xfrm>
          </p:grpSpPr>
          <p:pic>
            <p:nvPicPr>
              <p:cNvPr id="9" name="Picture 8" descr="ue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918500" y="107409375"/>
                <a:ext cx="452723" cy="296105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0" name="Text Box 9"/>
              <p:cNvSpPr txBox="1">
                <a:spLocks noChangeArrowheads="1"/>
              </p:cNvSpPr>
              <p:nvPr/>
            </p:nvSpPr>
            <p:spPr bwMode="auto">
              <a:xfrm>
                <a:off x="109918500" y="107690850"/>
                <a:ext cx="457200" cy="113100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5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Gill Sans MT" pitchFamily="34" charset="0"/>
                    <a:cs typeface="Arial" pitchFamily="34" charset="0"/>
                  </a:rPr>
                  <a:t>FEDER</a:t>
                </a:r>
                <a:endParaRPr kumimoji="0" lang="fr-F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113176050" y="106271850"/>
              <a:ext cx="724950" cy="330750"/>
              <a:chOff x="113176050" y="106271850"/>
              <a:chExt cx="724950" cy="330750"/>
            </a:xfrm>
          </p:grpSpPr>
          <p:pic>
            <p:nvPicPr>
              <p:cNvPr id="7" name="Picture 11" descr="logo alcotra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176050" y="106271850"/>
                <a:ext cx="724950" cy="217485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" name="Text Box 12"/>
              <p:cNvSpPr txBox="1">
                <a:spLocks noChangeArrowheads="1"/>
              </p:cNvSpPr>
              <p:nvPr/>
            </p:nvSpPr>
            <p:spPr bwMode="auto">
              <a:xfrm>
                <a:off x="113176050" y="106488300"/>
                <a:ext cx="714375" cy="114300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5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Gill Sans MT" pitchFamily="34" charset="0"/>
                    <a:cs typeface="Arial" pitchFamily="34" charset="0"/>
                  </a:rPr>
                  <a:t>2007 - 2013</a:t>
                </a:r>
                <a:endParaRPr kumimoji="0" lang="fr-F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070" y="1822204"/>
            <a:ext cx="8993428" cy="4829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2" name="Groupe 11"/>
          <p:cNvGrpSpPr/>
          <p:nvPr/>
        </p:nvGrpSpPr>
        <p:grpSpPr>
          <a:xfrm>
            <a:off x="317500" y="3483440"/>
            <a:ext cx="8712200" cy="307777"/>
            <a:chOff x="317500" y="4140398"/>
            <a:chExt cx="8712200" cy="307777"/>
          </a:xfrm>
        </p:grpSpPr>
        <p:cxnSp>
          <p:nvCxnSpPr>
            <p:cNvPr id="13" name="Connecteur droit 12"/>
            <p:cNvCxnSpPr/>
            <p:nvPr/>
          </p:nvCxnSpPr>
          <p:spPr>
            <a:xfrm>
              <a:off x="673100" y="4429125"/>
              <a:ext cx="8356600" cy="0"/>
            </a:xfrm>
            <a:prstGeom prst="lin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ZoneTexte 13"/>
            <p:cNvSpPr txBox="1"/>
            <p:nvPr/>
          </p:nvSpPr>
          <p:spPr>
            <a:xfrm>
              <a:off x="317500" y="4140398"/>
              <a:ext cx="887186" cy="307777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dirty="0" smtClean="0"/>
                <a:t>19 min/t</a:t>
              </a:r>
              <a:endParaRPr lang="fr-FR" sz="1400" dirty="0"/>
            </a:p>
          </p:txBody>
        </p:sp>
      </p:grpSp>
      <p:sp>
        <p:nvSpPr>
          <p:cNvPr id="15" name="ZoneTexte 14"/>
          <p:cNvSpPr txBox="1"/>
          <p:nvPr/>
        </p:nvSpPr>
        <p:spPr>
          <a:xfrm>
            <a:off x="1428261" y="1682125"/>
            <a:ext cx="3289300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500" i="1" cap="small" dirty="0" smtClean="0">
                <a:solidFill>
                  <a:srgbClr val="C00000"/>
                </a:solidFill>
                <a:latin typeface="Gill Sans MT" pitchFamily="34" charset="0"/>
              </a:rPr>
              <a:t>11 chantiers</a:t>
            </a:r>
            <a:endParaRPr lang="fr-FR" sz="2500" i="1" cap="small" dirty="0">
              <a:solidFill>
                <a:srgbClr val="C00000"/>
              </a:solidFill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70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1184624" y="188640"/>
            <a:ext cx="7956550" cy="863600"/>
          </a:xfrm>
        </p:spPr>
        <p:txBody>
          <a:bodyPr/>
          <a:lstStyle/>
          <a:p>
            <a:pPr eaLnBrk="1" hangingPunct="1"/>
            <a:r>
              <a:rPr lang="fr-FR" sz="2400" dirty="0" smtClean="0"/>
              <a:t>L’énergie bois à quel prix ?</a:t>
            </a:r>
            <a:br>
              <a:rPr lang="fr-FR" sz="2400" dirty="0" smtClean="0"/>
            </a:br>
            <a:r>
              <a:rPr lang="fr-FR" sz="2400" dirty="0" smtClean="0"/>
              <a:t>Est-ce un frein à la coopération ?</a:t>
            </a: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221540" y="1097870"/>
            <a:ext cx="1820862" cy="339725"/>
            <a:chOff x="112080600" y="106271850"/>
            <a:chExt cx="1820400" cy="339825"/>
          </a:xfrm>
        </p:grpSpPr>
        <p:pic>
          <p:nvPicPr>
            <p:cNvPr id="4" name="Picture 6" descr="savoi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080600" y="106271850"/>
              <a:ext cx="628650" cy="324542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  <a:effectLst/>
          </p:spPr>
        </p:pic>
        <p:grpSp>
          <p:nvGrpSpPr>
            <p:cNvPr id="5" name="Group 7"/>
            <p:cNvGrpSpPr>
              <a:grpSpLocks/>
            </p:cNvGrpSpPr>
            <p:nvPr/>
          </p:nvGrpSpPr>
          <p:grpSpPr bwMode="auto">
            <a:xfrm>
              <a:off x="112740750" y="106274250"/>
              <a:ext cx="400050" cy="337425"/>
              <a:chOff x="109918500" y="107409375"/>
              <a:chExt cx="457200" cy="394575"/>
            </a:xfrm>
          </p:grpSpPr>
          <p:pic>
            <p:nvPicPr>
              <p:cNvPr id="9" name="Picture 8" descr="ue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918500" y="107409375"/>
                <a:ext cx="452723" cy="296105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0" name="Text Box 9"/>
              <p:cNvSpPr txBox="1">
                <a:spLocks noChangeArrowheads="1"/>
              </p:cNvSpPr>
              <p:nvPr/>
            </p:nvSpPr>
            <p:spPr bwMode="auto">
              <a:xfrm>
                <a:off x="109918500" y="107690850"/>
                <a:ext cx="457200" cy="113100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5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Gill Sans MT" pitchFamily="34" charset="0"/>
                    <a:cs typeface="Arial" pitchFamily="34" charset="0"/>
                  </a:rPr>
                  <a:t>FEDER</a:t>
                </a:r>
                <a:endParaRPr kumimoji="0" lang="fr-F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113176050" y="106271850"/>
              <a:ext cx="724950" cy="330750"/>
              <a:chOff x="113176050" y="106271850"/>
              <a:chExt cx="724950" cy="330750"/>
            </a:xfrm>
          </p:grpSpPr>
          <p:pic>
            <p:nvPicPr>
              <p:cNvPr id="7" name="Picture 11" descr="logo alcotra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176050" y="106271850"/>
                <a:ext cx="724950" cy="217485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" name="Text Box 12"/>
              <p:cNvSpPr txBox="1">
                <a:spLocks noChangeArrowheads="1"/>
              </p:cNvSpPr>
              <p:nvPr/>
            </p:nvSpPr>
            <p:spPr bwMode="auto">
              <a:xfrm>
                <a:off x="113176050" y="106488300"/>
                <a:ext cx="714375" cy="114300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5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Gill Sans MT" pitchFamily="34" charset="0"/>
                    <a:cs typeface="Arial" pitchFamily="34" charset="0"/>
                  </a:rPr>
                  <a:t>2007 - 2013</a:t>
                </a:r>
                <a:endParaRPr kumimoji="0" lang="fr-F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57" y="1856943"/>
            <a:ext cx="9149457" cy="482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Groupe 16"/>
          <p:cNvGrpSpPr/>
          <p:nvPr/>
        </p:nvGrpSpPr>
        <p:grpSpPr>
          <a:xfrm>
            <a:off x="317500" y="3967878"/>
            <a:ext cx="8712200" cy="288727"/>
            <a:chOff x="317500" y="4140398"/>
            <a:chExt cx="8712200" cy="288727"/>
          </a:xfrm>
        </p:grpSpPr>
        <p:cxnSp>
          <p:nvCxnSpPr>
            <p:cNvPr id="18" name="Connecteur droit 17"/>
            <p:cNvCxnSpPr/>
            <p:nvPr/>
          </p:nvCxnSpPr>
          <p:spPr>
            <a:xfrm>
              <a:off x="673100" y="4429125"/>
              <a:ext cx="8356600" cy="0"/>
            </a:xfrm>
            <a:prstGeom prst="lin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ZoneTexte 18"/>
            <p:cNvSpPr txBox="1"/>
            <p:nvPr/>
          </p:nvSpPr>
          <p:spPr>
            <a:xfrm>
              <a:off x="317500" y="4140398"/>
              <a:ext cx="711200" cy="276999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dirty="0" smtClean="0"/>
                <a:t>28 €/t</a:t>
              </a:r>
              <a:endParaRPr lang="fr-FR" sz="1200" dirty="0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7482254" y="2087103"/>
            <a:ext cx="835269" cy="4422531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1" name="Groupe 20"/>
          <p:cNvGrpSpPr/>
          <p:nvPr/>
        </p:nvGrpSpPr>
        <p:grpSpPr>
          <a:xfrm>
            <a:off x="311150" y="4391706"/>
            <a:ext cx="8712200" cy="276999"/>
            <a:chOff x="311150" y="4564226"/>
            <a:chExt cx="8712200" cy="276999"/>
          </a:xfrm>
        </p:grpSpPr>
        <p:cxnSp>
          <p:nvCxnSpPr>
            <p:cNvPr id="22" name="Connecteur droit 21"/>
            <p:cNvCxnSpPr/>
            <p:nvPr/>
          </p:nvCxnSpPr>
          <p:spPr>
            <a:xfrm>
              <a:off x="666750" y="4580256"/>
              <a:ext cx="8356600" cy="0"/>
            </a:xfrm>
            <a:prstGeom prst="line">
              <a:avLst/>
            </a:prstGeom>
            <a:ln w="31750">
              <a:solidFill>
                <a:srgbClr val="A6CF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ZoneTexte 22"/>
            <p:cNvSpPr txBox="1"/>
            <p:nvPr/>
          </p:nvSpPr>
          <p:spPr>
            <a:xfrm>
              <a:off x="311150" y="4564226"/>
              <a:ext cx="711200" cy="276999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accent3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dirty="0" smtClean="0"/>
                <a:t>24 €/t</a:t>
              </a:r>
              <a:endParaRPr lang="fr-FR" sz="1200" dirty="0"/>
            </a:p>
          </p:txBody>
        </p:sp>
      </p:grpSp>
      <p:sp>
        <p:nvSpPr>
          <p:cNvPr id="15" name="ZoneTexte 14"/>
          <p:cNvSpPr txBox="1"/>
          <p:nvPr/>
        </p:nvSpPr>
        <p:spPr>
          <a:xfrm>
            <a:off x="1428261" y="1682125"/>
            <a:ext cx="3289300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500" i="1" cap="small" dirty="0" smtClean="0">
                <a:solidFill>
                  <a:srgbClr val="C00000"/>
                </a:solidFill>
                <a:latin typeface="Gill Sans MT" pitchFamily="34" charset="0"/>
              </a:rPr>
              <a:t>11 chantiers</a:t>
            </a:r>
            <a:endParaRPr lang="fr-FR" sz="2500" i="1" cap="small" dirty="0">
              <a:solidFill>
                <a:srgbClr val="C00000"/>
              </a:solidFill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79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Connecteur droit 58"/>
          <p:cNvCxnSpPr/>
          <p:nvPr/>
        </p:nvCxnSpPr>
        <p:spPr bwMode="auto">
          <a:xfrm flipV="1">
            <a:off x="8405852" y="1771154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1" name="ZoneTexte 90"/>
          <p:cNvSpPr txBox="1"/>
          <p:nvPr/>
        </p:nvSpPr>
        <p:spPr>
          <a:xfrm>
            <a:off x="8285800" y="2200257"/>
            <a:ext cx="94446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100" i="1" dirty="0" smtClean="0">
                <a:solidFill>
                  <a:srgbClr val="C00000"/>
                </a:solidFill>
              </a:rPr>
              <a:t>24 €/MWh</a:t>
            </a:r>
            <a:endParaRPr lang="fr-FR" sz="1100" i="1" dirty="0">
              <a:solidFill>
                <a:srgbClr val="C00000"/>
              </a:solidFill>
            </a:endParaRPr>
          </a:p>
        </p:txBody>
      </p:sp>
      <p:cxnSp>
        <p:nvCxnSpPr>
          <p:cNvPr id="52" name="Connecteur droit 51"/>
          <p:cNvCxnSpPr/>
          <p:nvPr/>
        </p:nvCxnSpPr>
        <p:spPr bwMode="auto">
          <a:xfrm flipV="1">
            <a:off x="3186152" y="1754979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Connecteur droit 52"/>
          <p:cNvCxnSpPr/>
          <p:nvPr/>
        </p:nvCxnSpPr>
        <p:spPr bwMode="auto">
          <a:xfrm flipV="1">
            <a:off x="3931503" y="1754978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Connecteur droit 53"/>
          <p:cNvCxnSpPr/>
          <p:nvPr/>
        </p:nvCxnSpPr>
        <p:spPr bwMode="auto">
          <a:xfrm flipV="1">
            <a:off x="4672052" y="1771154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Connecteur droit 54"/>
          <p:cNvCxnSpPr/>
          <p:nvPr/>
        </p:nvCxnSpPr>
        <p:spPr bwMode="auto">
          <a:xfrm flipV="1">
            <a:off x="5421352" y="1771154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6" name="Connecteur droit 55"/>
          <p:cNvCxnSpPr/>
          <p:nvPr/>
        </p:nvCxnSpPr>
        <p:spPr bwMode="auto">
          <a:xfrm flipV="1">
            <a:off x="6170652" y="1771154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Connecteur droit 56"/>
          <p:cNvCxnSpPr/>
          <p:nvPr/>
        </p:nvCxnSpPr>
        <p:spPr bwMode="auto">
          <a:xfrm flipV="1">
            <a:off x="6913602" y="1771154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8" name="Connecteur droit 57"/>
          <p:cNvCxnSpPr/>
          <p:nvPr/>
        </p:nvCxnSpPr>
        <p:spPr bwMode="auto">
          <a:xfrm flipV="1">
            <a:off x="7656552" y="1771154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Connecteur droit 46"/>
          <p:cNvCxnSpPr/>
          <p:nvPr/>
        </p:nvCxnSpPr>
        <p:spPr bwMode="auto">
          <a:xfrm flipV="1">
            <a:off x="2436852" y="1759773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9A39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1184624" y="188640"/>
            <a:ext cx="7956550" cy="863600"/>
          </a:xfrm>
        </p:spPr>
        <p:txBody>
          <a:bodyPr/>
          <a:lstStyle/>
          <a:p>
            <a:pPr eaLnBrk="1" hangingPunct="1"/>
            <a:r>
              <a:rPr lang="fr-FR" sz="2400" dirty="0" smtClean="0"/>
              <a:t>L’énergie bois à quel prix ?</a:t>
            </a:r>
            <a:br>
              <a:rPr lang="fr-FR" sz="2400" dirty="0" smtClean="0"/>
            </a:br>
            <a:r>
              <a:rPr lang="fr-FR" sz="2400" dirty="0" smtClean="0"/>
              <a:t>Est-ce un frein à la coopération ?</a:t>
            </a:r>
          </a:p>
        </p:txBody>
      </p:sp>
      <p:cxnSp>
        <p:nvCxnSpPr>
          <p:cNvPr id="11" name="Connecteur droit 10"/>
          <p:cNvCxnSpPr/>
          <p:nvPr/>
        </p:nvCxnSpPr>
        <p:spPr bwMode="auto">
          <a:xfrm>
            <a:off x="1682160" y="1759773"/>
            <a:ext cx="0" cy="347644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Connecteur droit 12"/>
          <p:cNvCxnSpPr/>
          <p:nvPr/>
        </p:nvCxnSpPr>
        <p:spPr bwMode="auto">
          <a:xfrm>
            <a:off x="1595896" y="5149956"/>
            <a:ext cx="723756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1690786" y="2018565"/>
            <a:ext cx="448574" cy="646981"/>
          </a:xfrm>
          <a:prstGeom prst="rect">
            <a:avLst/>
          </a:prstGeom>
          <a:solidFill>
            <a:srgbClr val="C0F10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687918" y="3140001"/>
            <a:ext cx="448574" cy="646981"/>
          </a:xfrm>
          <a:prstGeom prst="rect">
            <a:avLst/>
          </a:prstGeom>
          <a:solidFill>
            <a:srgbClr val="C0F10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687912" y="4258557"/>
            <a:ext cx="448574" cy="646981"/>
          </a:xfrm>
          <a:prstGeom prst="rect">
            <a:avLst/>
          </a:prstGeom>
          <a:solidFill>
            <a:srgbClr val="C0F10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2145111" y="2018564"/>
            <a:ext cx="1779917" cy="646981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2143076" y="3137962"/>
            <a:ext cx="1779917" cy="646981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1" name="Rectangle 30"/>
          <p:cNvSpPr/>
          <p:nvPr/>
        </p:nvSpPr>
        <p:spPr bwMode="auto">
          <a:xfrm>
            <a:off x="2145111" y="4258556"/>
            <a:ext cx="1779917" cy="646981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2" name="Rectangle 31"/>
          <p:cNvSpPr/>
          <p:nvPr/>
        </p:nvSpPr>
        <p:spPr bwMode="auto">
          <a:xfrm>
            <a:off x="3926472" y="2018563"/>
            <a:ext cx="887078" cy="646981"/>
          </a:xfrm>
          <a:prstGeom prst="rect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3" name="Rectangle 32"/>
          <p:cNvSpPr/>
          <p:nvPr/>
        </p:nvSpPr>
        <p:spPr bwMode="auto">
          <a:xfrm>
            <a:off x="3931503" y="3140000"/>
            <a:ext cx="887078" cy="646981"/>
          </a:xfrm>
          <a:prstGeom prst="rect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3923601" y="4258557"/>
            <a:ext cx="887078" cy="646981"/>
          </a:xfrm>
          <a:prstGeom prst="rect">
            <a:avLst/>
          </a:prstGeom>
          <a:solidFill>
            <a:srgbClr val="00B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5" name="Rectangle 34"/>
          <p:cNvSpPr/>
          <p:nvPr/>
        </p:nvSpPr>
        <p:spPr bwMode="auto">
          <a:xfrm>
            <a:off x="4810680" y="2018562"/>
            <a:ext cx="761994" cy="64698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4827330" y="3139999"/>
            <a:ext cx="761994" cy="64698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8" name="Rectangle 37"/>
          <p:cNvSpPr/>
          <p:nvPr/>
        </p:nvSpPr>
        <p:spPr bwMode="auto">
          <a:xfrm>
            <a:off x="4818704" y="4258557"/>
            <a:ext cx="738994" cy="64698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39" name="Rectangle 38"/>
          <p:cNvSpPr/>
          <p:nvPr/>
        </p:nvSpPr>
        <p:spPr bwMode="auto">
          <a:xfrm>
            <a:off x="5578422" y="2018565"/>
            <a:ext cx="511837" cy="646981"/>
          </a:xfrm>
          <a:prstGeom prst="rect">
            <a:avLst/>
          </a:prstGeom>
          <a:solidFill>
            <a:srgbClr val="0099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5595674" y="3137962"/>
            <a:ext cx="511837" cy="646981"/>
          </a:xfrm>
          <a:prstGeom prst="rect">
            <a:avLst/>
          </a:prstGeom>
          <a:solidFill>
            <a:srgbClr val="0099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6086185" y="2018561"/>
            <a:ext cx="957532" cy="646981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6108954" y="3139998"/>
            <a:ext cx="878452" cy="64698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7043717" y="2018565"/>
            <a:ext cx="914400" cy="64698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7950689" y="2018560"/>
            <a:ext cx="382438" cy="64698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6987409" y="3137962"/>
            <a:ext cx="382438" cy="64698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46" name="Rectangle 45"/>
          <p:cNvSpPr/>
          <p:nvPr/>
        </p:nvSpPr>
        <p:spPr bwMode="auto">
          <a:xfrm>
            <a:off x="5561410" y="4258555"/>
            <a:ext cx="382438" cy="64698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80282" y="2159753"/>
            <a:ext cx="16045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Plaquette sèche</a:t>
            </a:r>
            <a:endParaRPr lang="fr-FR" sz="1400" dirty="0"/>
          </a:p>
        </p:txBody>
      </p:sp>
      <p:sp>
        <p:nvSpPr>
          <p:cNvPr id="48" name="ZoneTexte 47"/>
          <p:cNvSpPr txBox="1"/>
          <p:nvPr/>
        </p:nvSpPr>
        <p:spPr>
          <a:xfrm>
            <a:off x="11152" y="2990748"/>
            <a:ext cx="1679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Plaquette « humide » avec passage par plateforme</a:t>
            </a:r>
            <a:endParaRPr lang="fr-FR" sz="1400" dirty="0"/>
          </a:p>
        </p:txBody>
      </p:sp>
      <p:sp>
        <p:nvSpPr>
          <p:cNvPr id="49" name="ZoneTexte 48"/>
          <p:cNvSpPr txBox="1"/>
          <p:nvPr/>
        </p:nvSpPr>
        <p:spPr>
          <a:xfrm>
            <a:off x="224475" y="4402757"/>
            <a:ext cx="14056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Flux tendu</a:t>
            </a:r>
            <a:endParaRPr lang="fr-FR" sz="1400" dirty="0"/>
          </a:p>
        </p:txBody>
      </p:sp>
      <p:sp>
        <p:nvSpPr>
          <p:cNvPr id="60" name="ZoneTexte 59"/>
          <p:cNvSpPr txBox="1"/>
          <p:nvPr/>
        </p:nvSpPr>
        <p:spPr>
          <a:xfrm>
            <a:off x="2104495" y="518859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10 €/t</a:t>
            </a:r>
            <a:endParaRPr lang="fr-FR" sz="1200" i="1" dirty="0"/>
          </a:p>
        </p:txBody>
      </p:sp>
      <p:sp>
        <p:nvSpPr>
          <p:cNvPr id="61" name="ZoneTexte 60"/>
          <p:cNvSpPr txBox="1"/>
          <p:nvPr/>
        </p:nvSpPr>
        <p:spPr>
          <a:xfrm>
            <a:off x="2834745" y="518859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2</a:t>
            </a:r>
            <a:r>
              <a:rPr lang="fr-FR" sz="1200" i="1" dirty="0" smtClean="0"/>
              <a:t>0 €/t</a:t>
            </a:r>
            <a:endParaRPr lang="fr-FR" sz="1200" i="1" dirty="0"/>
          </a:p>
        </p:txBody>
      </p:sp>
      <p:sp>
        <p:nvSpPr>
          <p:cNvPr id="62" name="ZoneTexte 61"/>
          <p:cNvSpPr txBox="1"/>
          <p:nvPr/>
        </p:nvSpPr>
        <p:spPr>
          <a:xfrm>
            <a:off x="3580096" y="518859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3</a:t>
            </a:r>
            <a:r>
              <a:rPr lang="fr-FR" sz="1200" i="1" dirty="0" smtClean="0"/>
              <a:t>0 €/t</a:t>
            </a:r>
            <a:endParaRPr lang="fr-FR" sz="1200" i="1" dirty="0"/>
          </a:p>
        </p:txBody>
      </p:sp>
      <p:sp>
        <p:nvSpPr>
          <p:cNvPr id="63" name="ZoneTexte 62"/>
          <p:cNvSpPr txBox="1"/>
          <p:nvPr/>
        </p:nvSpPr>
        <p:spPr>
          <a:xfrm>
            <a:off x="4320645" y="518859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4</a:t>
            </a:r>
            <a:r>
              <a:rPr lang="fr-FR" sz="1200" i="1" dirty="0" smtClean="0"/>
              <a:t>0 €/t</a:t>
            </a:r>
            <a:endParaRPr lang="fr-FR" sz="1200" i="1" dirty="0"/>
          </a:p>
        </p:txBody>
      </p:sp>
      <p:sp>
        <p:nvSpPr>
          <p:cNvPr id="64" name="ZoneTexte 63"/>
          <p:cNvSpPr txBox="1"/>
          <p:nvPr/>
        </p:nvSpPr>
        <p:spPr>
          <a:xfrm>
            <a:off x="5069945" y="518859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5</a:t>
            </a:r>
            <a:r>
              <a:rPr lang="fr-FR" sz="1200" i="1" dirty="0" smtClean="0"/>
              <a:t>0 €/t</a:t>
            </a:r>
            <a:endParaRPr lang="fr-FR" sz="1200" i="1" dirty="0"/>
          </a:p>
        </p:txBody>
      </p:sp>
      <p:sp>
        <p:nvSpPr>
          <p:cNvPr id="65" name="ZoneTexte 64"/>
          <p:cNvSpPr txBox="1"/>
          <p:nvPr/>
        </p:nvSpPr>
        <p:spPr>
          <a:xfrm>
            <a:off x="5819245" y="518859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6</a:t>
            </a:r>
            <a:r>
              <a:rPr lang="fr-FR" sz="1200" i="1" dirty="0" smtClean="0"/>
              <a:t>0 €/t</a:t>
            </a:r>
            <a:endParaRPr lang="fr-FR" sz="1200" i="1" dirty="0"/>
          </a:p>
        </p:txBody>
      </p:sp>
      <p:sp>
        <p:nvSpPr>
          <p:cNvPr id="66" name="ZoneTexte 65"/>
          <p:cNvSpPr txBox="1"/>
          <p:nvPr/>
        </p:nvSpPr>
        <p:spPr>
          <a:xfrm>
            <a:off x="6562195" y="5188109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7</a:t>
            </a:r>
            <a:r>
              <a:rPr lang="fr-FR" sz="1200" i="1" dirty="0" smtClean="0"/>
              <a:t>0 €/t</a:t>
            </a:r>
            <a:endParaRPr lang="fr-FR" sz="1200" i="1" dirty="0"/>
          </a:p>
        </p:txBody>
      </p:sp>
      <p:sp>
        <p:nvSpPr>
          <p:cNvPr id="67" name="ZoneTexte 66"/>
          <p:cNvSpPr txBox="1"/>
          <p:nvPr/>
        </p:nvSpPr>
        <p:spPr>
          <a:xfrm>
            <a:off x="7305145" y="5188108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8</a:t>
            </a:r>
            <a:r>
              <a:rPr lang="fr-FR" sz="1200" i="1" dirty="0" smtClean="0"/>
              <a:t>0 €/t</a:t>
            </a:r>
            <a:endParaRPr lang="fr-FR" sz="1200" i="1" dirty="0"/>
          </a:p>
        </p:txBody>
      </p:sp>
      <p:sp>
        <p:nvSpPr>
          <p:cNvPr id="68" name="ZoneTexte 67"/>
          <p:cNvSpPr txBox="1"/>
          <p:nvPr/>
        </p:nvSpPr>
        <p:spPr>
          <a:xfrm>
            <a:off x="8054444" y="518859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9</a:t>
            </a:r>
            <a:r>
              <a:rPr lang="fr-FR" sz="1200" i="1" dirty="0" smtClean="0"/>
              <a:t>0 €/t</a:t>
            </a:r>
            <a:endParaRPr lang="fr-FR" sz="1200" i="1" dirty="0"/>
          </a:p>
        </p:txBody>
      </p:sp>
      <p:sp>
        <p:nvSpPr>
          <p:cNvPr id="69" name="ZoneTexte 68"/>
          <p:cNvSpPr txBox="1"/>
          <p:nvPr/>
        </p:nvSpPr>
        <p:spPr>
          <a:xfrm>
            <a:off x="2683662" y="2175141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2</a:t>
            </a:r>
            <a:r>
              <a:rPr lang="fr-FR" sz="1200" i="1" dirty="0"/>
              <a:t>4</a:t>
            </a:r>
            <a:r>
              <a:rPr lang="fr-FR" sz="1200" i="1" dirty="0" smtClean="0"/>
              <a:t> €/t</a:t>
            </a:r>
            <a:endParaRPr lang="fr-FR" sz="1200" i="1" dirty="0"/>
          </a:p>
        </p:txBody>
      </p:sp>
      <p:sp>
        <p:nvSpPr>
          <p:cNvPr id="70" name="ZoneTexte 69"/>
          <p:cNvSpPr txBox="1"/>
          <p:nvPr/>
        </p:nvSpPr>
        <p:spPr>
          <a:xfrm>
            <a:off x="2683662" y="3322952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2</a:t>
            </a:r>
            <a:r>
              <a:rPr lang="fr-FR" sz="1200" i="1" dirty="0"/>
              <a:t>4</a:t>
            </a:r>
            <a:r>
              <a:rPr lang="fr-FR" sz="1200" i="1" dirty="0" smtClean="0"/>
              <a:t> €/t</a:t>
            </a:r>
            <a:endParaRPr lang="fr-FR" sz="1200" i="1" dirty="0"/>
          </a:p>
        </p:txBody>
      </p:sp>
      <p:sp>
        <p:nvSpPr>
          <p:cNvPr id="71" name="ZoneTexte 70"/>
          <p:cNvSpPr txBox="1"/>
          <p:nvPr/>
        </p:nvSpPr>
        <p:spPr>
          <a:xfrm>
            <a:off x="2683662" y="4443547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2</a:t>
            </a:r>
            <a:r>
              <a:rPr lang="fr-FR" sz="1200" i="1" dirty="0"/>
              <a:t>4</a:t>
            </a:r>
            <a:r>
              <a:rPr lang="fr-FR" sz="1200" i="1" dirty="0" smtClean="0"/>
              <a:t> €/t</a:t>
            </a:r>
            <a:endParaRPr lang="fr-FR" sz="1200" i="1" dirty="0"/>
          </a:p>
        </p:txBody>
      </p:sp>
      <p:sp>
        <p:nvSpPr>
          <p:cNvPr id="72" name="ZoneTexte 71"/>
          <p:cNvSpPr txBox="1"/>
          <p:nvPr/>
        </p:nvSpPr>
        <p:spPr>
          <a:xfrm>
            <a:off x="1641663" y="2203550"/>
            <a:ext cx="5538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6 €/t</a:t>
            </a:r>
            <a:endParaRPr lang="fr-FR" sz="1200" i="1" dirty="0"/>
          </a:p>
        </p:txBody>
      </p:sp>
      <p:sp>
        <p:nvSpPr>
          <p:cNvPr id="73" name="ZoneTexte 72"/>
          <p:cNvSpPr txBox="1"/>
          <p:nvPr/>
        </p:nvSpPr>
        <p:spPr>
          <a:xfrm>
            <a:off x="1635254" y="3329301"/>
            <a:ext cx="5538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6 €/t</a:t>
            </a:r>
            <a:endParaRPr lang="fr-FR" sz="1200" i="1" dirty="0"/>
          </a:p>
        </p:txBody>
      </p:sp>
      <p:sp>
        <p:nvSpPr>
          <p:cNvPr id="74" name="ZoneTexte 73"/>
          <p:cNvSpPr txBox="1"/>
          <p:nvPr/>
        </p:nvSpPr>
        <p:spPr>
          <a:xfrm>
            <a:off x="1630101" y="4433536"/>
            <a:ext cx="5538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6 €/t</a:t>
            </a:r>
            <a:endParaRPr lang="fr-FR" sz="1200" i="1" dirty="0"/>
          </a:p>
        </p:txBody>
      </p:sp>
      <p:sp>
        <p:nvSpPr>
          <p:cNvPr id="75" name="ZoneTexte 74"/>
          <p:cNvSpPr txBox="1"/>
          <p:nvPr/>
        </p:nvSpPr>
        <p:spPr>
          <a:xfrm>
            <a:off x="4023635" y="2175141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12 €/t</a:t>
            </a:r>
            <a:endParaRPr lang="fr-FR" sz="1200" i="1" dirty="0"/>
          </a:p>
        </p:txBody>
      </p:sp>
      <p:sp>
        <p:nvSpPr>
          <p:cNvPr id="76" name="ZoneTexte 75"/>
          <p:cNvSpPr txBox="1"/>
          <p:nvPr/>
        </p:nvSpPr>
        <p:spPr>
          <a:xfrm>
            <a:off x="3969239" y="3329301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12 €/t</a:t>
            </a:r>
            <a:endParaRPr lang="fr-FR" sz="1200" i="1" dirty="0"/>
          </a:p>
        </p:txBody>
      </p:sp>
      <p:sp>
        <p:nvSpPr>
          <p:cNvPr id="77" name="ZoneTexte 76"/>
          <p:cNvSpPr txBox="1"/>
          <p:nvPr/>
        </p:nvSpPr>
        <p:spPr>
          <a:xfrm>
            <a:off x="3969238" y="445562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12 €/t</a:t>
            </a:r>
            <a:endParaRPr lang="fr-FR" sz="1200" i="1" dirty="0"/>
          </a:p>
        </p:txBody>
      </p:sp>
      <p:sp>
        <p:nvSpPr>
          <p:cNvPr id="78" name="ZoneTexte 77"/>
          <p:cNvSpPr txBox="1"/>
          <p:nvPr/>
        </p:nvSpPr>
        <p:spPr>
          <a:xfrm>
            <a:off x="4854885" y="2175141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10 €/t</a:t>
            </a:r>
            <a:endParaRPr lang="fr-FR" sz="1200" i="1" dirty="0"/>
          </a:p>
        </p:txBody>
      </p:sp>
      <p:sp>
        <p:nvSpPr>
          <p:cNvPr id="79" name="ZoneTexte 78"/>
          <p:cNvSpPr txBox="1"/>
          <p:nvPr/>
        </p:nvSpPr>
        <p:spPr>
          <a:xfrm>
            <a:off x="4800489" y="3329301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10 €/t</a:t>
            </a:r>
            <a:endParaRPr lang="fr-FR" sz="1200" i="1" dirty="0"/>
          </a:p>
        </p:txBody>
      </p:sp>
      <p:sp>
        <p:nvSpPr>
          <p:cNvPr id="80" name="ZoneTexte 79"/>
          <p:cNvSpPr txBox="1"/>
          <p:nvPr/>
        </p:nvSpPr>
        <p:spPr>
          <a:xfrm>
            <a:off x="4800488" y="445562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10 €/t</a:t>
            </a:r>
            <a:endParaRPr lang="fr-FR" sz="1200" i="1" dirty="0"/>
          </a:p>
        </p:txBody>
      </p:sp>
      <p:sp>
        <p:nvSpPr>
          <p:cNvPr id="81" name="ZoneTexte 80"/>
          <p:cNvSpPr txBox="1"/>
          <p:nvPr/>
        </p:nvSpPr>
        <p:spPr>
          <a:xfrm>
            <a:off x="5475149" y="2183878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7 €/t</a:t>
            </a:r>
            <a:endParaRPr lang="fr-FR" sz="1200" i="1" dirty="0"/>
          </a:p>
        </p:txBody>
      </p:sp>
      <p:sp>
        <p:nvSpPr>
          <p:cNvPr id="82" name="ZoneTexte 81"/>
          <p:cNvSpPr txBox="1"/>
          <p:nvPr/>
        </p:nvSpPr>
        <p:spPr>
          <a:xfrm>
            <a:off x="5516003" y="3325338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7 €/t</a:t>
            </a:r>
            <a:endParaRPr lang="fr-FR" sz="1200" i="1" dirty="0"/>
          </a:p>
        </p:txBody>
      </p:sp>
      <p:sp>
        <p:nvSpPr>
          <p:cNvPr id="83" name="ZoneTexte 82"/>
          <p:cNvSpPr txBox="1"/>
          <p:nvPr/>
        </p:nvSpPr>
        <p:spPr>
          <a:xfrm>
            <a:off x="5408052" y="4458012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5 €/t</a:t>
            </a:r>
            <a:endParaRPr lang="fr-FR" sz="1200" i="1" dirty="0"/>
          </a:p>
        </p:txBody>
      </p:sp>
      <p:sp>
        <p:nvSpPr>
          <p:cNvPr id="84" name="ZoneTexte 83"/>
          <p:cNvSpPr txBox="1"/>
          <p:nvPr/>
        </p:nvSpPr>
        <p:spPr>
          <a:xfrm>
            <a:off x="6823863" y="3329301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5 €/t</a:t>
            </a:r>
            <a:endParaRPr lang="fr-FR" sz="1200" i="1" dirty="0"/>
          </a:p>
        </p:txBody>
      </p:sp>
      <p:sp>
        <p:nvSpPr>
          <p:cNvPr id="85" name="ZoneTexte 84"/>
          <p:cNvSpPr txBox="1"/>
          <p:nvPr/>
        </p:nvSpPr>
        <p:spPr>
          <a:xfrm>
            <a:off x="7790501" y="2203555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5 €/t</a:t>
            </a:r>
            <a:endParaRPr lang="fr-FR" sz="1200" i="1" dirty="0"/>
          </a:p>
        </p:txBody>
      </p:sp>
      <p:sp>
        <p:nvSpPr>
          <p:cNvPr id="86" name="ZoneTexte 85"/>
          <p:cNvSpPr txBox="1"/>
          <p:nvPr/>
        </p:nvSpPr>
        <p:spPr>
          <a:xfrm>
            <a:off x="6177962" y="2183878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13 €/t</a:t>
            </a:r>
            <a:endParaRPr lang="fr-FR" sz="1200" i="1" dirty="0"/>
          </a:p>
        </p:txBody>
      </p:sp>
      <p:sp>
        <p:nvSpPr>
          <p:cNvPr id="87" name="ZoneTexte 86"/>
          <p:cNvSpPr txBox="1"/>
          <p:nvPr/>
        </p:nvSpPr>
        <p:spPr>
          <a:xfrm>
            <a:off x="7149510" y="2205320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12 €/t</a:t>
            </a:r>
            <a:endParaRPr lang="fr-FR" sz="1200" i="1" dirty="0"/>
          </a:p>
        </p:txBody>
      </p:sp>
      <p:sp>
        <p:nvSpPr>
          <p:cNvPr id="88" name="ZoneTexte 87"/>
          <p:cNvSpPr txBox="1"/>
          <p:nvPr/>
        </p:nvSpPr>
        <p:spPr>
          <a:xfrm>
            <a:off x="6172689" y="3329301"/>
            <a:ext cx="702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12 €/t</a:t>
            </a:r>
            <a:endParaRPr lang="fr-FR" sz="1200" i="1" dirty="0"/>
          </a:p>
        </p:txBody>
      </p:sp>
      <p:sp>
        <p:nvSpPr>
          <p:cNvPr id="89" name="ZoneTexte 88"/>
          <p:cNvSpPr txBox="1"/>
          <p:nvPr/>
        </p:nvSpPr>
        <p:spPr>
          <a:xfrm>
            <a:off x="5998602" y="4452077"/>
            <a:ext cx="98880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100" i="1" dirty="0" smtClean="0">
                <a:solidFill>
                  <a:srgbClr val="C00000"/>
                </a:solidFill>
              </a:rPr>
              <a:t>20 €/MWh</a:t>
            </a:r>
            <a:endParaRPr lang="fr-FR" sz="1100" i="1" dirty="0">
              <a:solidFill>
                <a:srgbClr val="C00000"/>
              </a:solidFill>
            </a:endParaRPr>
          </a:p>
        </p:txBody>
      </p:sp>
      <p:sp>
        <p:nvSpPr>
          <p:cNvPr id="90" name="ZoneTexte 89"/>
          <p:cNvSpPr txBox="1"/>
          <p:nvPr/>
        </p:nvSpPr>
        <p:spPr>
          <a:xfrm>
            <a:off x="7414413" y="3323366"/>
            <a:ext cx="91871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100" i="1" dirty="0" smtClean="0">
                <a:solidFill>
                  <a:srgbClr val="C00000"/>
                </a:solidFill>
              </a:rPr>
              <a:t>24 €/MWh</a:t>
            </a:r>
            <a:endParaRPr lang="fr-FR" sz="1100" i="1" dirty="0">
              <a:solidFill>
                <a:srgbClr val="C00000"/>
              </a:solidFill>
            </a:endParaRPr>
          </a:p>
        </p:txBody>
      </p:sp>
      <p:sp>
        <p:nvSpPr>
          <p:cNvPr id="50" name="ZoneTexte 49"/>
          <p:cNvSpPr txBox="1"/>
          <p:nvPr/>
        </p:nvSpPr>
        <p:spPr>
          <a:xfrm rot="18900000">
            <a:off x="2560736" y="1441134"/>
            <a:ext cx="1216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0" i="1" dirty="0" smtClean="0"/>
              <a:t>Exploitation</a:t>
            </a:r>
            <a:endParaRPr lang="fr-FR" sz="1400" b="0" i="1" dirty="0"/>
          </a:p>
        </p:txBody>
      </p:sp>
      <p:sp>
        <p:nvSpPr>
          <p:cNvPr id="93" name="ZoneTexte 92"/>
          <p:cNvSpPr txBox="1"/>
          <p:nvPr/>
        </p:nvSpPr>
        <p:spPr>
          <a:xfrm rot="18900000">
            <a:off x="1588596" y="1449759"/>
            <a:ext cx="1216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0" i="1" dirty="0" smtClean="0"/>
              <a:t>Achat</a:t>
            </a:r>
            <a:endParaRPr lang="fr-FR" sz="1400" b="0" i="1" dirty="0"/>
          </a:p>
        </p:txBody>
      </p:sp>
      <p:sp>
        <p:nvSpPr>
          <p:cNvPr id="94" name="ZoneTexte 93"/>
          <p:cNvSpPr txBox="1"/>
          <p:nvPr/>
        </p:nvSpPr>
        <p:spPr>
          <a:xfrm rot="18900000">
            <a:off x="3852385" y="1491137"/>
            <a:ext cx="1216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0" i="1" dirty="0" smtClean="0"/>
              <a:t>Broyage</a:t>
            </a:r>
            <a:endParaRPr lang="fr-FR" sz="1400" b="0" i="1" dirty="0"/>
          </a:p>
        </p:txBody>
      </p:sp>
      <p:sp>
        <p:nvSpPr>
          <p:cNvPr id="95" name="ZoneTexte 94"/>
          <p:cNvSpPr txBox="1"/>
          <p:nvPr/>
        </p:nvSpPr>
        <p:spPr>
          <a:xfrm rot="18900000">
            <a:off x="4808457" y="1464390"/>
            <a:ext cx="1216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0" i="1" dirty="0" smtClean="0"/>
              <a:t>Transport</a:t>
            </a:r>
            <a:endParaRPr lang="fr-FR" sz="1400" b="0" i="1" dirty="0"/>
          </a:p>
        </p:txBody>
      </p:sp>
      <p:sp>
        <p:nvSpPr>
          <p:cNvPr id="96" name="ZoneTexte 95"/>
          <p:cNvSpPr txBox="1"/>
          <p:nvPr/>
        </p:nvSpPr>
        <p:spPr>
          <a:xfrm rot="18900000">
            <a:off x="5504143" y="1441136"/>
            <a:ext cx="1216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0" i="1" dirty="0" smtClean="0"/>
              <a:t>Stockage</a:t>
            </a:r>
            <a:endParaRPr lang="fr-FR" sz="1400" b="0" i="1" dirty="0"/>
          </a:p>
        </p:txBody>
      </p:sp>
      <p:sp>
        <p:nvSpPr>
          <p:cNvPr id="97" name="ZoneTexte 96"/>
          <p:cNvSpPr txBox="1"/>
          <p:nvPr/>
        </p:nvSpPr>
        <p:spPr>
          <a:xfrm rot="18900000">
            <a:off x="6182584" y="1479781"/>
            <a:ext cx="1216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0" i="1" dirty="0" smtClean="0"/>
              <a:t>Séchage</a:t>
            </a:r>
            <a:endParaRPr lang="fr-FR" sz="1400" b="0" i="1" dirty="0"/>
          </a:p>
        </p:txBody>
      </p:sp>
      <p:sp>
        <p:nvSpPr>
          <p:cNvPr id="98" name="ZoneTexte 97"/>
          <p:cNvSpPr txBox="1"/>
          <p:nvPr/>
        </p:nvSpPr>
        <p:spPr>
          <a:xfrm rot="18900000">
            <a:off x="7038516" y="1503954"/>
            <a:ext cx="1216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0" i="1" dirty="0" smtClean="0"/>
              <a:t>Transport</a:t>
            </a:r>
            <a:endParaRPr lang="fr-FR" sz="1400" b="0" i="1" dirty="0"/>
          </a:p>
        </p:txBody>
      </p:sp>
      <p:sp>
        <p:nvSpPr>
          <p:cNvPr id="99" name="ZoneTexte 98"/>
          <p:cNvSpPr txBox="1"/>
          <p:nvPr/>
        </p:nvSpPr>
        <p:spPr>
          <a:xfrm rot="18900000">
            <a:off x="7778115" y="1512580"/>
            <a:ext cx="1216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0" i="1" dirty="0" smtClean="0"/>
              <a:t>Gestion</a:t>
            </a:r>
            <a:endParaRPr lang="fr-FR" sz="1400" b="0" i="1" dirty="0"/>
          </a:p>
        </p:txBody>
      </p:sp>
      <p:sp>
        <p:nvSpPr>
          <p:cNvPr id="51" name="ZoneTexte 50"/>
          <p:cNvSpPr txBox="1"/>
          <p:nvPr/>
        </p:nvSpPr>
        <p:spPr>
          <a:xfrm>
            <a:off x="0" y="5917721"/>
            <a:ext cx="9144000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</a:rPr>
              <a:t>ATTENTION : les données sont fausses, seul l’ordre de grandeur peut être interprété</a:t>
            </a:r>
            <a:endParaRPr lang="fr-FR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48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24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25" grpId="0"/>
      <p:bldP spid="48" grpId="0"/>
      <p:bldP spid="4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 animBg="1"/>
      <p:bldP spid="90" grpId="0" animBg="1"/>
      <p:bldP spid="50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5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1184624" y="188640"/>
            <a:ext cx="7956550" cy="863600"/>
          </a:xfrm>
        </p:spPr>
        <p:txBody>
          <a:bodyPr/>
          <a:lstStyle/>
          <a:p>
            <a:pPr eaLnBrk="1" hangingPunct="1"/>
            <a:r>
              <a:rPr lang="fr-FR" sz="2400" dirty="0" smtClean="0"/>
              <a:t>L’énergie bois à quel prix ?</a:t>
            </a:r>
            <a:br>
              <a:rPr lang="fr-FR" sz="2400" dirty="0" smtClean="0"/>
            </a:br>
            <a:r>
              <a:rPr lang="fr-FR" sz="2400" dirty="0" smtClean="0"/>
              <a:t>Est-ce un frein à la coopération ?</a:t>
            </a:r>
          </a:p>
        </p:txBody>
      </p:sp>
      <p:cxnSp>
        <p:nvCxnSpPr>
          <p:cNvPr id="5" name="Connecteur droit 4"/>
          <p:cNvCxnSpPr/>
          <p:nvPr/>
        </p:nvCxnSpPr>
        <p:spPr bwMode="auto">
          <a:xfrm>
            <a:off x="1544128" y="4917056"/>
            <a:ext cx="741009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2" name="Connecteur droit 91"/>
          <p:cNvCxnSpPr/>
          <p:nvPr/>
        </p:nvCxnSpPr>
        <p:spPr bwMode="auto">
          <a:xfrm>
            <a:off x="2662685" y="1644769"/>
            <a:ext cx="0" cy="33729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0" name="Connecteur droit 99"/>
          <p:cNvCxnSpPr/>
          <p:nvPr/>
        </p:nvCxnSpPr>
        <p:spPr bwMode="auto">
          <a:xfrm>
            <a:off x="3694980" y="1639017"/>
            <a:ext cx="0" cy="33729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1" name="Connecteur droit 100"/>
          <p:cNvCxnSpPr/>
          <p:nvPr/>
        </p:nvCxnSpPr>
        <p:spPr bwMode="auto">
          <a:xfrm>
            <a:off x="4738776" y="1636142"/>
            <a:ext cx="0" cy="33729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2" name="Connecteur droit 101"/>
          <p:cNvCxnSpPr/>
          <p:nvPr/>
        </p:nvCxnSpPr>
        <p:spPr bwMode="auto">
          <a:xfrm>
            <a:off x="5773945" y="1644769"/>
            <a:ext cx="0" cy="33729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3" name="Connecteur droit 102"/>
          <p:cNvCxnSpPr/>
          <p:nvPr/>
        </p:nvCxnSpPr>
        <p:spPr bwMode="auto">
          <a:xfrm>
            <a:off x="6800489" y="1630391"/>
            <a:ext cx="0" cy="33729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4" name="Connecteur droit 103"/>
          <p:cNvCxnSpPr/>
          <p:nvPr/>
        </p:nvCxnSpPr>
        <p:spPr bwMode="auto">
          <a:xfrm>
            <a:off x="7835659" y="1630390"/>
            <a:ext cx="0" cy="33729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5" name="Connecteur droit 104"/>
          <p:cNvCxnSpPr/>
          <p:nvPr/>
        </p:nvCxnSpPr>
        <p:spPr bwMode="auto">
          <a:xfrm>
            <a:off x="8870828" y="1636143"/>
            <a:ext cx="0" cy="33729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6" name="ZoneTexte 105"/>
          <p:cNvSpPr txBox="1"/>
          <p:nvPr/>
        </p:nvSpPr>
        <p:spPr>
          <a:xfrm>
            <a:off x="48712" y="1780191"/>
            <a:ext cx="1604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/>
              <a:t>Plaquette sèche</a:t>
            </a:r>
            <a:endParaRPr lang="fr-FR" sz="1200" dirty="0"/>
          </a:p>
        </p:txBody>
      </p:sp>
      <p:sp>
        <p:nvSpPr>
          <p:cNvPr id="107" name="ZoneTexte 106"/>
          <p:cNvSpPr txBox="1"/>
          <p:nvPr/>
        </p:nvSpPr>
        <p:spPr>
          <a:xfrm>
            <a:off x="15414" y="2148985"/>
            <a:ext cx="167963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/>
              <a:t>Plaquette « humide » </a:t>
            </a:r>
            <a:r>
              <a:rPr lang="fr-FR" sz="1000" dirty="0" smtClean="0"/>
              <a:t>avec passage par plateforme</a:t>
            </a:r>
            <a:endParaRPr lang="fr-FR" sz="1000" dirty="0"/>
          </a:p>
        </p:txBody>
      </p:sp>
      <p:sp>
        <p:nvSpPr>
          <p:cNvPr id="108" name="ZoneTexte 107"/>
          <p:cNvSpPr txBox="1"/>
          <p:nvPr/>
        </p:nvSpPr>
        <p:spPr>
          <a:xfrm>
            <a:off x="224475" y="2867255"/>
            <a:ext cx="14056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/>
              <a:t>Flux tendu</a:t>
            </a:r>
            <a:endParaRPr lang="fr-FR" sz="1200" dirty="0"/>
          </a:p>
        </p:txBody>
      </p:sp>
      <p:sp>
        <p:nvSpPr>
          <p:cNvPr id="109" name="ZoneTexte 108"/>
          <p:cNvSpPr txBox="1"/>
          <p:nvPr/>
        </p:nvSpPr>
        <p:spPr>
          <a:xfrm>
            <a:off x="224475" y="3442102"/>
            <a:ext cx="14056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/>
              <a:t>Gaz Naturel</a:t>
            </a:r>
            <a:endParaRPr lang="fr-FR" sz="1200" dirty="0"/>
          </a:p>
        </p:txBody>
      </p:sp>
      <p:sp>
        <p:nvSpPr>
          <p:cNvPr id="110" name="ZoneTexte 109"/>
          <p:cNvSpPr txBox="1"/>
          <p:nvPr/>
        </p:nvSpPr>
        <p:spPr>
          <a:xfrm>
            <a:off x="224475" y="3959934"/>
            <a:ext cx="14056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/>
              <a:t>Fioul</a:t>
            </a:r>
            <a:endParaRPr lang="fr-FR" sz="1200" dirty="0"/>
          </a:p>
        </p:txBody>
      </p:sp>
      <p:sp>
        <p:nvSpPr>
          <p:cNvPr id="111" name="ZoneTexte 110"/>
          <p:cNvSpPr txBox="1"/>
          <p:nvPr/>
        </p:nvSpPr>
        <p:spPr>
          <a:xfrm>
            <a:off x="224475" y="4503399"/>
            <a:ext cx="14056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/>
              <a:t>Electricité</a:t>
            </a:r>
            <a:endParaRPr lang="fr-FR" sz="1200" dirty="0"/>
          </a:p>
        </p:txBody>
      </p:sp>
      <p:sp>
        <p:nvSpPr>
          <p:cNvPr id="6" name="Rectangle 5"/>
          <p:cNvSpPr/>
          <p:nvPr/>
        </p:nvSpPr>
        <p:spPr bwMode="auto">
          <a:xfrm>
            <a:off x="1630101" y="1779185"/>
            <a:ext cx="1235019" cy="285625"/>
          </a:xfrm>
          <a:prstGeom prst="rect">
            <a:avLst/>
          </a:prstGeom>
          <a:solidFill>
            <a:srgbClr val="C0F10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1630100" y="2321568"/>
            <a:ext cx="1235019" cy="285625"/>
          </a:xfrm>
          <a:prstGeom prst="rect">
            <a:avLst/>
          </a:prstGeom>
          <a:solidFill>
            <a:srgbClr val="C0F10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114" name="Rectangle 113"/>
          <p:cNvSpPr/>
          <p:nvPr/>
        </p:nvSpPr>
        <p:spPr bwMode="auto">
          <a:xfrm>
            <a:off x="1630099" y="2867255"/>
            <a:ext cx="1032586" cy="285625"/>
          </a:xfrm>
          <a:prstGeom prst="rect">
            <a:avLst/>
          </a:prstGeom>
          <a:solidFill>
            <a:srgbClr val="C0F10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</a:endParaRPr>
          </a:p>
        </p:txBody>
      </p:sp>
      <p:sp>
        <p:nvSpPr>
          <p:cNvPr id="115" name="Rectangle 114"/>
          <p:cNvSpPr/>
          <p:nvPr/>
        </p:nvSpPr>
        <p:spPr bwMode="auto">
          <a:xfrm>
            <a:off x="2865120" y="1779185"/>
            <a:ext cx="2908825" cy="285625"/>
          </a:xfrm>
          <a:prstGeom prst="rect">
            <a:avLst/>
          </a:prstGeom>
          <a:solidFill>
            <a:srgbClr val="0099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rgbClr val="C0F101"/>
              </a:solidFill>
              <a:effectLst/>
              <a:latin typeface="Century Gothic" pitchFamily="34" charset="0"/>
            </a:endParaRPr>
          </a:p>
        </p:txBody>
      </p:sp>
      <p:sp>
        <p:nvSpPr>
          <p:cNvPr id="116" name="Rectangle 115"/>
          <p:cNvSpPr/>
          <p:nvPr/>
        </p:nvSpPr>
        <p:spPr bwMode="auto">
          <a:xfrm>
            <a:off x="2865121" y="2321568"/>
            <a:ext cx="2781300" cy="285625"/>
          </a:xfrm>
          <a:prstGeom prst="rect">
            <a:avLst/>
          </a:prstGeom>
          <a:solidFill>
            <a:srgbClr val="0099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rgbClr val="C0F101"/>
              </a:solidFill>
              <a:effectLst/>
              <a:latin typeface="Century Gothic" pitchFamily="34" charset="0"/>
            </a:endParaRPr>
          </a:p>
        </p:txBody>
      </p:sp>
      <p:sp>
        <p:nvSpPr>
          <p:cNvPr id="117" name="Rectangle 116"/>
          <p:cNvSpPr/>
          <p:nvPr/>
        </p:nvSpPr>
        <p:spPr bwMode="auto">
          <a:xfrm>
            <a:off x="2662685" y="2867255"/>
            <a:ext cx="2427475" cy="285625"/>
          </a:xfrm>
          <a:prstGeom prst="rect">
            <a:avLst/>
          </a:prstGeom>
          <a:solidFill>
            <a:srgbClr val="0099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rgbClr val="C0F101"/>
              </a:solidFill>
              <a:effectLst/>
              <a:latin typeface="Century Gothic" pitchFamily="34" charset="0"/>
            </a:endParaRPr>
          </a:p>
        </p:txBody>
      </p:sp>
      <p:sp>
        <p:nvSpPr>
          <p:cNvPr id="118" name="Rectangle 117"/>
          <p:cNvSpPr/>
          <p:nvPr/>
        </p:nvSpPr>
        <p:spPr bwMode="auto">
          <a:xfrm>
            <a:off x="1630392" y="3414860"/>
            <a:ext cx="3360708" cy="28562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accent6"/>
              </a:solidFill>
              <a:effectLst/>
              <a:latin typeface="Century Gothic" pitchFamily="34" charset="0"/>
            </a:endParaRPr>
          </a:p>
        </p:txBody>
      </p:sp>
      <p:sp>
        <p:nvSpPr>
          <p:cNvPr id="119" name="Rectangle 118"/>
          <p:cNvSpPr/>
          <p:nvPr/>
        </p:nvSpPr>
        <p:spPr bwMode="auto">
          <a:xfrm>
            <a:off x="1630098" y="3951308"/>
            <a:ext cx="4907861" cy="28562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accent6"/>
              </a:solidFill>
              <a:effectLst/>
              <a:latin typeface="Century Gothic" pitchFamily="34" charset="0"/>
            </a:endParaRPr>
          </a:p>
        </p:txBody>
      </p:sp>
      <p:sp>
        <p:nvSpPr>
          <p:cNvPr id="120" name="Rectangle 119"/>
          <p:cNvSpPr/>
          <p:nvPr/>
        </p:nvSpPr>
        <p:spPr bwMode="auto">
          <a:xfrm>
            <a:off x="1637986" y="4510013"/>
            <a:ext cx="6957374" cy="28562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smtClean="0">
              <a:ln>
                <a:noFill/>
              </a:ln>
              <a:solidFill>
                <a:schemeClr val="accent6"/>
              </a:solidFill>
              <a:effectLst/>
              <a:latin typeface="Century Gothic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186579" y="5003319"/>
            <a:ext cx="9522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20 €/MWh</a:t>
            </a:r>
            <a:endParaRPr lang="fr-FR" sz="1200" i="1" dirty="0"/>
          </a:p>
        </p:txBody>
      </p:sp>
      <p:sp>
        <p:nvSpPr>
          <p:cNvPr id="121" name="ZoneTexte 120"/>
          <p:cNvSpPr txBox="1"/>
          <p:nvPr/>
        </p:nvSpPr>
        <p:spPr>
          <a:xfrm>
            <a:off x="3218874" y="4997755"/>
            <a:ext cx="9522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4</a:t>
            </a:r>
            <a:r>
              <a:rPr lang="fr-FR" sz="1200" i="1" dirty="0" smtClean="0"/>
              <a:t>0 €/MWh</a:t>
            </a:r>
            <a:endParaRPr lang="fr-FR" sz="1200" i="1" dirty="0"/>
          </a:p>
        </p:txBody>
      </p:sp>
      <p:sp>
        <p:nvSpPr>
          <p:cNvPr id="122" name="ZoneTexte 121"/>
          <p:cNvSpPr txBox="1"/>
          <p:nvPr/>
        </p:nvSpPr>
        <p:spPr>
          <a:xfrm>
            <a:off x="4262670" y="4997754"/>
            <a:ext cx="9522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6</a:t>
            </a:r>
            <a:r>
              <a:rPr lang="fr-FR" sz="1200" i="1" dirty="0" smtClean="0"/>
              <a:t>0 €/MWh</a:t>
            </a:r>
            <a:endParaRPr lang="fr-FR" sz="1200" i="1" dirty="0"/>
          </a:p>
        </p:txBody>
      </p:sp>
      <p:sp>
        <p:nvSpPr>
          <p:cNvPr id="123" name="ZoneTexte 122"/>
          <p:cNvSpPr txBox="1"/>
          <p:nvPr/>
        </p:nvSpPr>
        <p:spPr>
          <a:xfrm>
            <a:off x="5297839" y="5003318"/>
            <a:ext cx="9522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/>
              <a:t>8</a:t>
            </a:r>
            <a:r>
              <a:rPr lang="fr-FR" sz="1200" i="1" dirty="0" smtClean="0"/>
              <a:t>0 €/MWh</a:t>
            </a:r>
            <a:endParaRPr lang="fr-FR" sz="1200" i="1" dirty="0"/>
          </a:p>
        </p:txBody>
      </p:sp>
      <p:sp>
        <p:nvSpPr>
          <p:cNvPr id="124" name="ZoneTexte 123"/>
          <p:cNvSpPr txBox="1"/>
          <p:nvPr/>
        </p:nvSpPr>
        <p:spPr>
          <a:xfrm>
            <a:off x="6282904" y="5003319"/>
            <a:ext cx="10351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100 €/MWh</a:t>
            </a:r>
            <a:endParaRPr lang="fr-FR" sz="1200" i="1" dirty="0"/>
          </a:p>
        </p:txBody>
      </p:sp>
      <p:sp>
        <p:nvSpPr>
          <p:cNvPr id="125" name="ZoneTexte 124"/>
          <p:cNvSpPr txBox="1"/>
          <p:nvPr/>
        </p:nvSpPr>
        <p:spPr>
          <a:xfrm>
            <a:off x="7259665" y="4997753"/>
            <a:ext cx="11519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120 €/MWh</a:t>
            </a:r>
            <a:endParaRPr lang="fr-FR" sz="1200" i="1" dirty="0"/>
          </a:p>
        </p:txBody>
      </p:sp>
      <p:cxnSp>
        <p:nvCxnSpPr>
          <p:cNvPr id="3" name="Connecteur droit 2"/>
          <p:cNvCxnSpPr/>
          <p:nvPr/>
        </p:nvCxnSpPr>
        <p:spPr bwMode="auto">
          <a:xfrm>
            <a:off x="1630392" y="1630392"/>
            <a:ext cx="0" cy="33729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6" name="ZoneTexte 125"/>
          <p:cNvSpPr txBox="1"/>
          <p:nvPr/>
        </p:nvSpPr>
        <p:spPr>
          <a:xfrm>
            <a:off x="1759498" y="1779849"/>
            <a:ext cx="9522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24 €/MWh</a:t>
            </a:r>
            <a:endParaRPr lang="fr-FR" sz="1200" i="1" dirty="0"/>
          </a:p>
        </p:txBody>
      </p:sp>
      <p:sp>
        <p:nvSpPr>
          <p:cNvPr id="127" name="ZoneTexte 126"/>
          <p:cNvSpPr txBox="1"/>
          <p:nvPr/>
        </p:nvSpPr>
        <p:spPr>
          <a:xfrm>
            <a:off x="1767117" y="2330194"/>
            <a:ext cx="9522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24 €/MWh</a:t>
            </a:r>
            <a:endParaRPr lang="fr-FR" sz="1200" i="1" dirty="0"/>
          </a:p>
        </p:txBody>
      </p:sp>
      <p:sp>
        <p:nvSpPr>
          <p:cNvPr id="128" name="ZoneTexte 127"/>
          <p:cNvSpPr txBox="1"/>
          <p:nvPr/>
        </p:nvSpPr>
        <p:spPr>
          <a:xfrm>
            <a:off x="1670286" y="2875881"/>
            <a:ext cx="9522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i="1" dirty="0" smtClean="0"/>
              <a:t>20 €/MWh</a:t>
            </a:r>
            <a:endParaRPr lang="fr-FR" sz="1200" i="1" dirty="0"/>
          </a:p>
        </p:txBody>
      </p:sp>
      <p:sp>
        <p:nvSpPr>
          <p:cNvPr id="129" name="ZoneTexte 128"/>
          <p:cNvSpPr txBox="1"/>
          <p:nvPr/>
        </p:nvSpPr>
        <p:spPr>
          <a:xfrm>
            <a:off x="-8626" y="5917721"/>
            <a:ext cx="9144000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</a:rPr>
              <a:t>ATTENTION : les données sont fausses, seul l’ordre de grandeur peut être interprété</a:t>
            </a:r>
            <a:endParaRPr lang="fr-FR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65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09" grpId="0"/>
      <p:bldP spid="110" grpId="0"/>
      <p:bldP spid="111" grpId="0"/>
      <p:bldP spid="6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7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FR"/>
              <a:t>Merci de votre attention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89363"/>
            <a:ext cx="6400800" cy="18494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FR" sz="2000" b="1"/>
              <a:t>Communes forestières</a:t>
            </a:r>
          </a:p>
          <a:p>
            <a:pPr>
              <a:lnSpc>
                <a:spcPct val="80000"/>
              </a:lnSpc>
            </a:pPr>
            <a:r>
              <a:rPr lang="fr-FR" sz="1800"/>
              <a:t>Maison des Parcs et de la Montagne</a:t>
            </a:r>
          </a:p>
          <a:p>
            <a:pPr>
              <a:lnSpc>
                <a:spcPct val="80000"/>
              </a:lnSpc>
            </a:pPr>
            <a:r>
              <a:rPr lang="fr-FR" sz="1800"/>
              <a:t>256 rue de la République</a:t>
            </a:r>
          </a:p>
          <a:p>
            <a:pPr>
              <a:lnSpc>
                <a:spcPct val="80000"/>
              </a:lnSpc>
            </a:pPr>
            <a:r>
              <a:rPr lang="fr-FR" sz="1800"/>
              <a:t>73000 Chambéry</a:t>
            </a:r>
          </a:p>
          <a:p>
            <a:pPr>
              <a:lnSpc>
                <a:spcPct val="80000"/>
              </a:lnSpc>
            </a:pPr>
            <a:r>
              <a:rPr lang="fr-FR" sz="1800"/>
              <a:t>Tél. 04 79 60 49 05</a:t>
            </a:r>
          </a:p>
          <a:p>
            <a:pPr>
              <a:lnSpc>
                <a:spcPct val="80000"/>
              </a:lnSpc>
            </a:pPr>
            <a:r>
              <a:rPr lang="fr-FR" sz="1800"/>
              <a:t>http://www.territoiresforestiers-rhonealpes.eu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aporama_RA">
  <a:themeElements>
    <a:clrScheme name="Cofor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Cofor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Cof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f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f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f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f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f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f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f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f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f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f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f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Diaporama_RA</Template>
  <TotalTime>1736</TotalTime>
  <Words>1296</Words>
  <Application>Microsoft Office PowerPoint</Application>
  <PresentationFormat>Affichage à l'écran (4:3)</PresentationFormat>
  <Paragraphs>263</Paragraphs>
  <Slides>20</Slides>
  <Notes>18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Diaporama_RA</vt:lpstr>
      <vt:lpstr>L’approvisionnement bois énergie en circuit court</vt:lpstr>
      <vt:lpstr>Des exemples de circuits courts au sein des territoires ruraux</vt:lpstr>
      <vt:lpstr>Des exemples de circuits courts au sein des territoires ruraux</vt:lpstr>
      <vt:lpstr>Des exemples de circuits courts au sein des territoires ruraux</vt:lpstr>
      <vt:lpstr>Des exemples de circuits courts au sein des territoires ruraux</vt:lpstr>
      <vt:lpstr>Des exemples de circuits courts au sein des territoires ruraux</vt:lpstr>
      <vt:lpstr>Des exemples de circuits courts au sein des territoires ruraux</vt:lpstr>
      <vt:lpstr>Des exemples de circuits courts au sein des territoires ruraux</vt:lpstr>
      <vt:lpstr>Les facteurs à considérer pour la mise en œuvre de circuits courts d’approvisionnement bois énergie</vt:lpstr>
      <vt:lpstr>Les facteurs à considérer pour la mise en œuvre de circuits courts d’approvisionnement bois énergie</vt:lpstr>
      <vt:lpstr>Les facteurs à considérer pour la mise en œuvre de circuits courts d’approvisionnement bois énergie</vt:lpstr>
      <vt:lpstr>Les facteurs à considérer pour la mise en œuvre de circuits courts d’approvisionnement bois énergie</vt:lpstr>
      <vt:lpstr>Les facteurs à considérer pour la mise en œuvre de circuits courts d’approvisionnement bois énergie</vt:lpstr>
      <vt:lpstr>L’accord AMORCE -FNCOFOR</vt:lpstr>
      <vt:lpstr>L’accord AMORCE -FNCOFOR</vt:lpstr>
      <vt:lpstr>L’énergie bois à quel prix ? Est-ce un frein à la coopération ?</vt:lpstr>
      <vt:lpstr>L’énergie bois à quel prix ? Est-ce un frein à la coopération ?</vt:lpstr>
      <vt:lpstr>L’énergie bois à quel prix ? Est-ce un frein à la coopération ?</vt:lpstr>
      <vt:lpstr>L’énergie bois à quel prix ? Est-ce un frein à la coopération ?</vt:lpstr>
      <vt:lpstr>Merci de votre attention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Bois Energie</dc:title>
  <dc:creator>jcrosaz</dc:creator>
  <cp:lastModifiedBy>jcrosaz</cp:lastModifiedBy>
  <cp:revision>91</cp:revision>
  <dcterms:created xsi:type="dcterms:W3CDTF">2013-06-12T14:56:45Z</dcterms:created>
  <dcterms:modified xsi:type="dcterms:W3CDTF">2014-12-17T15:51:38Z</dcterms:modified>
</cp:coreProperties>
</file>