
<file path=[Content_Types].xml><?xml version="1.0" encoding="utf-8"?>
<Types xmlns="http://schemas.openxmlformats.org/package/2006/content-types">
  <Override PartName="/ppt/slideMasters/slideMaster2.xml" ContentType="application/vnd.openxmlformats-officedocument.presentationml.slideMaster+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0"/>
  </p:notesMasterIdLst>
  <p:sldIdLst>
    <p:sldId id="256" r:id="rId3"/>
    <p:sldId id="257" r:id="rId4"/>
    <p:sldId id="258" r:id="rId5"/>
    <p:sldId id="259" r:id="rId6"/>
    <p:sldId id="264" r:id="rId7"/>
    <p:sldId id="260" r:id="rId8"/>
    <p:sldId id="261" r:id="rId9"/>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minique Berni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55" autoAdjust="0"/>
    <p:restoredTop sz="78088" autoAdjust="0"/>
  </p:normalViewPr>
  <p:slideViewPr>
    <p:cSldViewPr>
      <p:cViewPr>
        <p:scale>
          <a:sx n="89" d="100"/>
          <a:sy n="89" d="100"/>
        </p:scale>
        <p:origin x="-186" y="35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4" d="100"/>
          <a:sy n="94" d="100"/>
        </p:scale>
        <p:origin x="-3606" y="-1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une diapo pour le territoire + lien avec les autres périmètres (amg / planif et developpement)
format du doc &gt; dans le masque le nom de l'expérience + nbre de pages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xmlns="" val="267979664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7.emf"/></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fr-FR" b="1" dirty="0" smtClean="0"/>
              <a:t>Muriel</a:t>
            </a:r>
            <a:r>
              <a:rPr lang="fr-FR" dirty="0" smtClean="0"/>
              <a:t> :</a:t>
            </a:r>
            <a:r>
              <a:rPr lang="fr-FR" sz="1100" kern="1200" dirty="0" smtClean="0">
                <a:solidFill>
                  <a:schemeClr val="tx1"/>
                </a:solidFill>
                <a:latin typeface="+mn-lt"/>
                <a:ea typeface="+mn-ea"/>
                <a:cs typeface="+mn-cs"/>
              </a:rPr>
              <a:t>Commune rurale du canton de Crest-Sud, Grâne se situe entre Crest et Loriol. Elle est peu éloignée du couloir rhodanien et se situe à 30 km au sud de Valence. </a:t>
            </a:r>
          </a:p>
          <a:p>
            <a:r>
              <a:rPr lang="fr-FR" sz="1100" kern="1200" dirty="0" smtClean="0">
                <a:solidFill>
                  <a:schemeClr val="tx1"/>
                </a:solidFill>
                <a:latin typeface="+mn-lt"/>
                <a:ea typeface="+mn-ea"/>
                <a:cs typeface="+mn-cs"/>
              </a:rPr>
              <a:t>La commune est très attractive du fait de sa situation et enregistre un nombre important de souhaits d’installation. La population, en hausse grâce à un solde migratoire très largement positif, est passée de 1 567 habitants en 1999 à </a:t>
            </a:r>
            <a:r>
              <a:rPr lang="fr-FR" sz="1100" kern="1200" dirty="0" smtClean="0">
                <a:solidFill>
                  <a:srgbClr val="FF0000"/>
                </a:solidFill>
                <a:latin typeface="+mn-lt"/>
                <a:ea typeface="+mn-ea"/>
                <a:cs typeface="+mn-cs"/>
              </a:rPr>
              <a:t>1 792 au  1</a:t>
            </a:r>
            <a:r>
              <a:rPr lang="fr-FR" sz="1100" kern="1200" baseline="30000" dirty="0" smtClean="0">
                <a:solidFill>
                  <a:srgbClr val="FF0000"/>
                </a:solidFill>
                <a:latin typeface="+mn-lt"/>
                <a:ea typeface="+mn-ea"/>
                <a:cs typeface="+mn-cs"/>
              </a:rPr>
              <a:t>er</a:t>
            </a:r>
            <a:r>
              <a:rPr lang="fr-FR" sz="1100" kern="1200" dirty="0" smtClean="0">
                <a:solidFill>
                  <a:srgbClr val="FF0000"/>
                </a:solidFill>
                <a:latin typeface="+mn-lt"/>
                <a:ea typeface="+mn-ea"/>
                <a:cs typeface="+mn-cs"/>
              </a:rPr>
              <a:t> janvier 2015</a:t>
            </a:r>
            <a:r>
              <a:rPr lang="fr-FR" sz="1100" kern="1200" dirty="0" smtClean="0">
                <a:solidFill>
                  <a:schemeClr val="tx1"/>
                </a:solidFill>
                <a:latin typeface="+mn-lt"/>
                <a:ea typeface="+mn-ea"/>
                <a:cs typeface="+mn-cs"/>
              </a:rPr>
              <a:t>.</a:t>
            </a:r>
          </a:p>
          <a:p>
            <a:r>
              <a:rPr lang="fr-FR" sz="1100" kern="1200" dirty="0" smtClean="0">
                <a:solidFill>
                  <a:schemeClr val="tx1"/>
                </a:solidFill>
                <a:latin typeface="+mn-lt"/>
                <a:ea typeface="+mn-ea"/>
                <a:cs typeface="+mn-cs"/>
              </a:rPr>
              <a:t>On note une légère tendance au vieillissement avec une diminution de la part des moins de 20 ans dans la population totale, mais la population </a:t>
            </a:r>
            <a:r>
              <a:rPr lang="fr-FR" sz="1100" kern="1200" dirty="0" err="1" smtClean="0">
                <a:solidFill>
                  <a:schemeClr val="tx1"/>
                </a:solidFill>
                <a:latin typeface="+mn-lt"/>
                <a:ea typeface="+mn-ea"/>
                <a:cs typeface="+mn-cs"/>
              </a:rPr>
              <a:t>grânoise</a:t>
            </a:r>
            <a:r>
              <a:rPr lang="fr-FR" sz="1100" kern="1200" dirty="0" smtClean="0">
                <a:solidFill>
                  <a:schemeClr val="tx1"/>
                </a:solidFill>
                <a:latin typeface="+mn-lt"/>
                <a:ea typeface="+mn-ea"/>
                <a:cs typeface="+mn-cs"/>
              </a:rPr>
              <a:t> reste plus jeune que la moyenne départementale.</a:t>
            </a:r>
          </a:p>
          <a:p>
            <a:r>
              <a:rPr lang="fr-FR" sz="1100" kern="1200" dirty="0" smtClean="0">
                <a:solidFill>
                  <a:schemeClr val="tx1"/>
                </a:solidFill>
                <a:latin typeface="+mn-lt"/>
                <a:ea typeface="+mn-ea"/>
                <a:cs typeface="+mn-cs"/>
              </a:rPr>
              <a:t>Grâne appartenant à une zone qui a de bonnes perspectives de développement, possède un bon niveau d’équipement (boulangerie, presse, station services, </a:t>
            </a:r>
            <a:r>
              <a:rPr lang="fr-FR" sz="1100" kern="1200" dirty="0" err="1" smtClean="0">
                <a:solidFill>
                  <a:schemeClr val="tx1"/>
                </a:solidFill>
                <a:latin typeface="+mn-lt"/>
                <a:ea typeface="+mn-ea"/>
                <a:cs typeface="+mn-cs"/>
              </a:rPr>
              <a:t>théatre</a:t>
            </a:r>
            <a:r>
              <a:rPr lang="fr-FR" sz="1100" kern="1200" dirty="0" smtClean="0">
                <a:solidFill>
                  <a:schemeClr val="tx1"/>
                </a:solidFill>
                <a:latin typeface="+mn-lt"/>
                <a:ea typeface="+mn-ea"/>
                <a:cs typeface="+mn-cs"/>
              </a:rPr>
              <a:t> de verdure, …) et des effectifs scolaires en hausse. </a:t>
            </a:r>
          </a:p>
          <a:p>
            <a:endParaRPr lang="fr-FR" dirty="0" smtClean="0"/>
          </a:p>
          <a:p>
            <a:r>
              <a:rPr lang="fr-FR" dirty="0" smtClean="0"/>
              <a:t>Des lignes de cars régulières et des transports scolaires </a:t>
            </a:r>
            <a:r>
              <a:rPr lang="fr-FR" dirty="0" err="1" smtClean="0"/>
              <a:t>désservent</a:t>
            </a:r>
            <a:r>
              <a:rPr lang="fr-FR" dirty="0" smtClean="0"/>
              <a:t> la commune.</a:t>
            </a:r>
          </a:p>
          <a:p>
            <a:r>
              <a:rPr lang="fr-FR" sz="1100" kern="1200" dirty="0" smtClean="0">
                <a:solidFill>
                  <a:schemeClr val="tx1"/>
                </a:solidFill>
                <a:latin typeface="+mn-lt"/>
                <a:ea typeface="+mn-ea"/>
                <a:cs typeface="+mn-cs"/>
              </a:rPr>
              <a:t>La croissance démographique devrait donc se poursuivre, avec une volonté municipale de la maintenir autour des </a:t>
            </a:r>
            <a:r>
              <a:rPr lang="fr-FR" sz="1100" kern="1200" dirty="0" smtClean="0">
                <a:solidFill>
                  <a:srgbClr val="FF0000"/>
                </a:solidFill>
                <a:latin typeface="+mn-lt"/>
                <a:ea typeface="+mn-ea"/>
                <a:cs typeface="+mn-cs"/>
              </a:rPr>
              <a:t>2 000 habitants</a:t>
            </a:r>
            <a:r>
              <a:rPr lang="fr-FR" dirty="0" smtClean="0">
                <a:solidFill>
                  <a:srgbClr val="FF0000"/>
                </a:solidFill>
              </a:rPr>
              <a:t> !!!!</a:t>
            </a:r>
            <a:endParaRPr lang="fr-FR" sz="1100" kern="1200" dirty="0" smtClean="0">
              <a:solidFill>
                <a:srgbClr val="FF0000"/>
              </a:solidFill>
              <a:latin typeface="+mn-lt"/>
              <a:ea typeface="+mn-ea"/>
              <a:cs typeface="+mn-cs"/>
            </a:endParaRPr>
          </a:p>
          <a:p>
            <a:r>
              <a:rPr lang="fr-FR" sz="1100" kern="1200" dirty="0" smtClean="0">
                <a:solidFill>
                  <a:schemeClr val="tx1"/>
                </a:solidFill>
                <a:latin typeface="+mn-lt"/>
                <a:ea typeface="+mn-ea"/>
                <a:cs typeface="+mn-cs"/>
              </a:rPr>
              <a:t> </a:t>
            </a:r>
          </a:p>
          <a:p>
            <a:r>
              <a:rPr lang="fr-FR" sz="1100" kern="1200" dirty="0" smtClean="0">
                <a:solidFill>
                  <a:schemeClr val="tx1"/>
                </a:solidFill>
                <a:latin typeface="+mn-lt"/>
                <a:ea typeface="+mn-ea"/>
                <a:cs typeface="+mn-cs"/>
              </a:rPr>
              <a:t>La commune de Grâne s’est dotée d’un PLU depuis novembre 2007.</a:t>
            </a:r>
          </a:p>
          <a:p>
            <a:r>
              <a:rPr lang="fr-FR" sz="1100" kern="1200" dirty="0" smtClean="0">
                <a:solidFill>
                  <a:schemeClr val="tx1"/>
                </a:solidFill>
                <a:latin typeface="+mn-lt"/>
                <a:ea typeface="+mn-ea"/>
                <a:cs typeface="+mn-cs"/>
              </a:rPr>
              <a:t>Ce nouveau document d’urbanisme a permis d’ouvrir à l’urbanisation de nouveaux espaces, notamment, une dizaine d’hectare dans le quartier de « La </a:t>
            </a:r>
            <a:r>
              <a:rPr lang="fr-FR" sz="1100" kern="1200" dirty="0" err="1" smtClean="0">
                <a:solidFill>
                  <a:schemeClr val="tx1"/>
                </a:solidFill>
                <a:latin typeface="+mn-lt"/>
                <a:ea typeface="+mn-ea"/>
                <a:cs typeface="+mn-cs"/>
              </a:rPr>
              <a:t>Tourrache</a:t>
            </a:r>
            <a:r>
              <a:rPr lang="fr-FR" sz="1100" kern="1200" dirty="0" smtClean="0">
                <a:solidFill>
                  <a:schemeClr val="tx1"/>
                </a:solidFill>
                <a:latin typeface="+mn-lt"/>
                <a:ea typeface="+mn-ea"/>
                <a:cs typeface="+mn-cs"/>
              </a:rPr>
              <a:t> », situé à proximité du centre village.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a:spcBef>
                <a:spcPts val="0"/>
              </a:spcBef>
              <a:buNone/>
            </a:pPr>
            <a:endParaRPr dirty="0"/>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fr-FR" b="1" dirty="0" smtClean="0"/>
              <a:t>Isabelle</a:t>
            </a:r>
            <a:r>
              <a:rPr lang="fr-FR" dirty="0" smtClean="0"/>
              <a:t> :</a:t>
            </a:r>
          </a:p>
          <a:p>
            <a:r>
              <a:rPr lang="fr-FR" dirty="0" smtClean="0"/>
              <a:t>Il est situé à proximité du centre donc des commerces de Proximité (boulangerie, presse, …) de l’école, de la mairie, de la salle des fêtes</a:t>
            </a:r>
          </a:p>
          <a:p>
            <a:r>
              <a:rPr lang="fr-FR" dirty="0" smtClean="0"/>
              <a:t> </a:t>
            </a:r>
          </a:p>
          <a:p>
            <a:r>
              <a:rPr lang="fr-FR" dirty="0" smtClean="0"/>
              <a:t>La commune de Grâne a sollicité le </a:t>
            </a:r>
            <a:r>
              <a:rPr lang="fr-FR" b="1" dirty="0" smtClean="0"/>
              <a:t>dispositif d’intervention foncière </a:t>
            </a:r>
            <a:r>
              <a:rPr lang="fr-FR" dirty="0" smtClean="0"/>
              <a:t>de la Communauté de communes,</a:t>
            </a:r>
          </a:p>
          <a:p>
            <a:r>
              <a:rPr lang="fr-FR" dirty="0" smtClean="0"/>
              <a:t> Elle a lancé </a:t>
            </a:r>
            <a:r>
              <a:rPr lang="fr-FR" b="1" dirty="0" smtClean="0"/>
              <a:t>une Approche Environnementale de l’Urbanisme (AEU), </a:t>
            </a:r>
            <a:r>
              <a:rPr lang="fr-FR" dirty="0" smtClean="0"/>
              <a:t>sur l’ensemble de la zone nouvellement constructible dans le Quartier de la </a:t>
            </a:r>
            <a:r>
              <a:rPr lang="fr-FR" dirty="0" err="1" smtClean="0"/>
              <a:t>Tourrache</a:t>
            </a:r>
            <a:r>
              <a:rPr lang="fr-FR" dirty="0" smtClean="0"/>
              <a:t>,</a:t>
            </a:r>
          </a:p>
          <a:p>
            <a:endParaRPr lang="fr-FR" b="1" dirty="0" smtClean="0"/>
          </a:p>
          <a:p>
            <a:r>
              <a:rPr lang="fr-FR" dirty="0" smtClean="0"/>
              <a:t>Enfin, le choix de la procédure </a:t>
            </a:r>
            <a:r>
              <a:rPr lang="fr-FR" b="1" dirty="0" smtClean="0"/>
              <a:t>ZAC </a:t>
            </a:r>
            <a:r>
              <a:rPr lang="fr-FR" dirty="0" smtClean="0"/>
              <a:t>a été fait afin de:</a:t>
            </a:r>
          </a:p>
          <a:p>
            <a:pPr lvl="0">
              <a:buFont typeface="Arial" pitchFamily="34" charset="0"/>
              <a:buChar char="•"/>
            </a:pPr>
            <a:r>
              <a:rPr lang="fr-FR" dirty="0" smtClean="0"/>
              <a:t>Conserver la maîtrise de l’aménagement du début à la fin</a:t>
            </a:r>
          </a:p>
          <a:p>
            <a:pPr lvl="0">
              <a:buFont typeface="Arial" pitchFamily="34" charset="0"/>
              <a:buChar char="•"/>
            </a:pPr>
            <a:r>
              <a:rPr lang="fr-FR" dirty="0" smtClean="0"/>
              <a:t>Informer le public via la concertation mise en place tout au</a:t>
            </a:r>
          </a:p>
          <a:p>
            <a:pPr lvl="0">
              <a:buFont typeface="Arial" pitchFamily="34" charset="0"/>
              <a:buChar char="•"/>
            </a:pPr>
            <a:r>
              <a:rPr lang="fr-FR" dirty="0" smtClean="0"/>
              <a:t>Permettre un engagement contractuel avec les opérateurs privés.</a:t>
            </a:r>
          </a:p>
          <a:p>
            <a:pPr lvl="0">
              <a:buFont typeface="Arial" pitchFamily="34" charset="0"/>
              <a:buChar char="•"/>
            </a:pPr>
            <a:r>
              <a:rPr lang="fr-FR" dirty="0" smtClean="0"/>
              <a:t>Permettre le remembrement et la réorganisation parcellaire.</a:t>
            </a:r>
          </a:p>
          <a:p>
            <a:pPr lvl="0">
              <a:buFont typeface="Arial" pitchFamily="34" charset="0"/>
              <a:buChar char="•"/>
            </a:pPr>
            <a:r>
              <a:rPr lang="fr-FR" dirty="0" smtClean="0"/>
              <a:t>Faciliter le financement des équipements.</a:t>
            </a:r>
          </a:p>
          <a:p>
            <a:endParaRPr lang="fr-FR" dirty="0" smtClean="0"/>
          </a:p>
          <a:p>
            <a:endParaRPr lang="fr-FR" dirty="0" smtClean="0"/>
          </a:p>
          <a:p>
            <a:r>
              <a:rPr lang="fr-FR" dirty="0" smtClean="0"/>
              <a:t>Le projet, a nécessité de nombreuses adaptation du PLU,. </a:t>
            </a:r>
          </a:p>
          <a:p>
            <a:pPr>
              <a:spcBef>
                <a:spcPts val="0"/>
              </a:spcBef>
              <a:buNone/>
            </a:pPr>
            <a:endParaRPr dirty="0"/>
          </a:p>
        </p:txBody>
      </p:sp>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fr-FR" b="1" dirty="0" smtClean="0"/>
              <a:t>Muriel</a:t>
            </a:r>
            <a:r>
              <a:rPr lang="fr-FR" dirty="0" smtClean="0"/>
              <a:t> : La commune de Grâne très attentive à la conciliation de l’urbanisme et de l’environnement, a pour objectif de répondre aux critères de développement durable, avec notamment :</a:t>
            </a:r>
          </a:p>
          <a:p>
            <a:pPr lvl="2"/>
            <a:r>
              <a:rPr lang="fr-FR" dirty="0" smtClean="0"/>
              <a:t>Une insertion urbaine harmonieuse par le choix de l’</a:t>
            </a:r>
            <a:r>
              <a:rPr lang="fr-FR" dirty="0" err="1" smtClean="0"/>
              <a:t>épannelage</a:t>
            </a:r>
            <a:r>
              <a:rPr lang="fr-FR" dirty="0" smtClean="0"/>
              <a:t> et du type de constructions, </a:t>
            </a:r>
          </a:p>
          <a:p>
            <a:pPr lvl="2"/>
            <a:r>
              <a:rPr lang="fr-FR" dirty="0" smtClean="0"/>
              <a:t>Des liaisons douces, cheminements piétons, avec le village , le camping</a:t>
            </a:r>
          </a:p>
          <a:p>
            <a:pPr lvl="2"/>
            <a:r>
              <a:rPr lang="fr-FR" dirty="0" smtClean="0"/>
              <a:t>Un maillage dense pour économiser le foncier et fortement paysagé par l’insertion d’îlots de verdure, de lieux publics, …</a:t>
            </a:r>
          </a:p>
          <a:p>
            <a:pPr lvl="2"/>
            <a:r>
              <a:rPr lang="fr-FR" dirty="0" smtClean="0"/>
              <a:t>Une réflexion sur la gestion de l’eau,</a:t>
            </a:r>
          </a:p>
          <a:p>
            <a:pPr lvl="2"/>
            <a:r>
              <a:rPr lang="fr-FR" dirty="0" smtClean="0"/>
              <a:t>Des formes d’habitat diversifiées</a:t>
            </a:r>
          </a:p>
          <a:p>
            <a:r>
              <a:rPr lang="fr-FR" dirty="0" smtClean="0"/>
              <a:t> </a:t>
            </a:r>
          </a:p>
          <a:p>
            <a:r>
              <a:rPr lang="fr-FR" dirty="0" smtClean="0"/>
              <a:t>De plus, les élus ont également la volonté de proposer une mixité de fonction dans ce nouveau quartier, en favorisant l’</a:t>
            </a:r>
            <a:r>
              <a:rPr lang="fr-FR" dirty="0" err="1" smtClean="0"/>
              <a:t>implantation,d’</a:t>
            </a:r>
            <a:r>
              <a:rPr lang="fr-FR" dirty="0" smtClean="0"/>
              <a:t>équipements publics (accueil petite enfance, foyer personnes âgées, ...) et un programme de logements diversifiés proposant accession et locatifs.</a:t>
            </a:r>
          </a:p>
          <a:p>
            <a:pPr>
              <a:spcBef>
                <a:spcPts val="0"/>
              </a:spcBef>
              <a:buNone/>
            </a:pPr>
            <a:endParaRPr dirty="0"/>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499992"/>
            <a:ext cx="5486399" cy="3958208"/>
          </a:xfrm>
          <a:prstGeom prst="rect">
            <a:avLst/>
          </a:prstGeom>
        </p:spPr>
        <p:txBody>
          <a:bodyPr lIns="91425" tIns="91425" rIns="91425" bIns="91425" anchor="ctr" anchorCtr="0">
            <a:noAutofit/>
          </a:bodyPr>
          <a:lstStyle/>
          <a:p>
            <a:r>
              <a:rPr lang="fr-FR" b="1" baseline="0" dirty="0" smtClean="0"/>
              <a:t>Muriel</a:t>
            </a:r>
            <a:r>
              <a:rPr lang="fr-FR" baseline="0" dirty="0" smtClean="0"/>
              <a:t> :</a:t>
            </a:r>
            <a:r>
              <a:rPr lang="fr-FR" sz="1100" kern="1200" dirty="0" smtClean="0">
                <a:solidFill>
                  <a:schemeClr val="tx1"/>
                </a:solidFill>
                <a:latin typeface="+mn-lt"/>
                <a:ea typeface="+mn-ea"/>
                <a:cs typeface="+mn-cs"/>
              </a:rPr>
              <a:t> </a:t>
            </a:r>
          </a:p>
          <a:p>
            <a:endParaRPr lang="fr-FR" u="sng" dirty="0" smtClean="0"/>
          </a:p>
          <a:p>
            <a:r>
              <a:rPr lang="fr-FR" b="1" dirty="0" smtClean="0"/>
              <a:t>2 espaces d’accueil</a:t>
            </a:r>
            <a:r>
              <a:rPr lang="fr-FR" dirty="0" smtClean="0"/>
              <a:t> en extrémité du chemin piéton – axe</a:t>
            </a:r>
          </a:p>
          <a:p>
            <a:r>
              <a:rPr lang="fr-FR" dirty="0" smtClean="0"/>
              <a:t>principal du projet,</a:t>
            </a:r>
          </a:p>
          <a:p>
            <a:r>
              <a:rPr lang="fr-FR" b="1" dirty="0" smtClean="0"/>
              <a:t>1 espace vert public central</a:t>
            </a:r>
            <a:r>
              <a:rPr lang="fr-FR" dirty="0" smtClean="0"/>
              <a:t> proposant des espaces de jeux et de rencontre,</a:t>
            </a:r>
          </a:p>
          <a:p>
            <a:r>
              <a:rPr lang="fr-FR" b="1" dirty="0" smtClean="0"/>
              <a:t>1 réseau de sentiers piétons</a:t>
            </a:r>
            <a:r>
              <a:rPr lang="fr-FR" dirty="0" smtClean="0"/>
              <a:t> et circulations douces traversant l’ensemble du</a:t>
            </a:r>
          </a:p>
          <a:p>
            <a:r>
              <a:rPr lang="fr-FR" dirty="0" smtClean="0"/>
              <a:t>secteur et renforçant le lien vers le centre bourg,</a:t>
            </a:r>
          </a:p>
          <a:p>
            <a:r>
              <a:rPr lang="fr-FR" b="1" dirty="0" smtClean="0"/>
              <a:t>1 noue centrale</a:t>
            </a:r>
            <a:r>
              <a:rPr lang="fr-FR" dirty="0" smtClean="0"/>
              <a:t> de récupération d’eau pluviale : axe paysager du projet lié</a:t>
            </a:r>
          </a:p>
          <a:p>
            <a:r>
              <a:rPr lang="fr-FR" dirty="0" smtClean="0"/>
              <a:t>notamment aux objectifs de gestion des eaux pluviales et d’équilibre spatial, un</a:t>
            </a:r>
          </a:p>
          <a:p>
            <a:r>
              <a:rPr lang="fr-FR" dirty="0" smtClean="0"/>
              <a:t>bassin de rétention situé au Sud du secteur</a:t>
            </a:r>
          </a:p>
          <a:p>
            <a:r>
              <a:rPr lang="fr-FR" b="1" dirty="0" smtClean="0"/>
              <a:t>Les poches de stationnement public</a:t>
            </a:r>
            <a:r>
              <a:rPr lang="fr-FR" dirty="0" smtClean="0"/>
              <a:t> ainsi que les points déchets avec un point d’apport volontaire</a:t>
            </a:r>
          </a:p>
          <a:p>
            <a:r>
              <a:rPr lang="fr-FR" dirty="0" smtClean="0"/>
              <a:t>A long terme, il est également prévu la </a:t>
            </a:r>
            <a:r>
              <a:rPr lang="fr-FR" b="1" dirty="0" smtClean="0"/>
              <a:t>construction d’un équipement public</a:t>
            </a:r>
            <a:r>
              <a:rPr lang="fr-FR" dirty="0" smtClean="0"/>
              <a:t> : un </a:t>
            </a:r>
            <a:r>
              <a:rPr lang="fr-FR" dirty="0" smtClean="0">
                <a:solidFill>
                  <a:srgbClr val="FF0000"/>
                </a:solidFill>
              </a:rPr>
              <a:t>pôle de la petite enfance </a:t>
            </a:r>
            <a:r>
              <a:rPr lang="fr-FR" dirty="0" smtClean="0"/>
              <a:t>au </a:t>
            </a:r>
            <a:r>
              <a:rPr lang="fr-FR" dirty="0" err="1" smtClean="0"/>
              <a:t>coeur</a:t>
            </a:r>
            <a:r>
              <a:rPr lang="fr-FR" dirty="0" smtClean="0"/>
              <a:t> du secteur</a:t>
            </a:r>
          </a:p>
          <a:p>
            <a:endParaRPr lang="fr-FR" sz="1100" u="sng" kern="1200" dirty="0" smtClean="0">
              <a:solidFill>
                <a:schemeClr val="tx1"/>
              </a:solidFill>
              <a:latin typeface="+mn-lt"/>
              <a:ea typeface="+mn-ea"/>
              <a:cs typeface="+mn-cs"/>
            </a:endParaRPr>
          </a:p>
          <a:p>
            <a:r>
              <a:rPr lang="fr-FR" sz="1100" kern="1200" dirty="0" smtClean="0">
                <a:solidFill>
                  <a:schemeClr val="tx1"/>
                </a:solidFill>
                <a:latin typeface="+mn-lt"/>
                <a:ea typeface="+mn-ea"/>
                <a:cs typeface="+mn-cs"/>
              </a:rPr>
              <a:t> Le village de Grane est en accessibilité totale depuis 2006. Il est le pôle de convergence de circuits VTT labélisés depuis déjà 25 ans.</a:t>
            </a:r>
          </a:p>
          <a:p>
            <a:r>
              <a:rPr lang="fr-FR" sz="1100" kern="1200" dirty="0" smtClean="0">
                <a:solidFill>
                  <a:schemeClr val="tx1"/>
                </a:solidFill>
                <a:latin typeface="+mn-lt"/>
                <a:ea typeface="+mn-ea"/>
                <a:cs typeface="+mn-cs"/>
              </a:rPr>
              <a:t>Tous les cheminements piétons et vélos du nouveau quartier, convergeront aussi vers le village  </a:t>
            </a:r>
          </a:p>
          <a:p>
            <a:r>
              <a:rPr lang="fr-FR" sz="1100" kern="1200" dirty="0" smtClean="0">
                <a:solidFill>
                  <a:schemeClr val="tx1"/>
                </a:solidFill>
                <a:latin typeface="+mn-lt"/>
                <a:ea typeface="+mn-ea"/>
                <a:cs typeface="+mn-cs"/>
              </a:rPr>
              <a:t>Le parking existant au nord de l’</a:t>
            </a:r>
            <a:r>
              <a:rPr lang="fr-FR" sz="1100" kern="1200" dirty="0" err="1" smtClean="0">
                <a:solidFill>
                  <a:schemeClr val="tx1"/>
                </a:solidFill>
                <a:latin typeface="+mn-lt"/>
                <a:ea typeface="+mn-ea"/>
                <a:cs typeface="+mn-cs"/>
              </a:rPr>
              <a:t>écoquartier</a:t>
            </a:r>
            <a:r>
              <a:rPr lang="fr-FR" sz="1100" kern="1200" dirty="0" smtClean="0">
                <a:solidFill>
                  <a:schemeClr val="tx1"/>
                </a:solidFill>
                <a:latin typeface="+mn-lt"/>
                <a:ea typeface="+mn-ea"/>
                <a:cs typeface="+mn-cs"/>
              </a:rPr>
              <a:t>, est aujourd’hui utilisé par les joueurs de boules lyonnaises (16 jeux) et de tennis (2 courts), et est reconnu comme un lieu de stationnement par les résidants de l’habitat diffus de Grane</a:t>
            </a:r>
          </a:p>
          <a:p>
            <a:pPr>
              <a:spcBef>
                <a:spcPts val="0"/>
              </a:spcBef>
              <a:buNone/>
            </a:pPr>
            <a:endParaRPr dirty="0"/>
          </a:p>
        </p:txBody>
      </p:sp>
      <p:sp>
        <p:nvSpPr>
          <p:cNvPr id="110" name="Shape 110"/>
          <p:cNvSpPr>
            <a:spLocks noGrp="1" noRot="1" noChangeAspect="1"/>
          </p:cNvSpPr>
          <p:nvPr>
            <p:ph type="sldImg" idx="2"/>
          </p:nvPr>
        </p:nvSpPr>
        <p:spPr>
          <a:xfrm>
            <a:off x="330200" y="250825"/>
            <a:ext cx="6269038" cy="35274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pic>
        <p:nvPicPr>
          <p:cNvPr id="5" name="Image 4"/>
          <p:cNvPicPr/>
          <p:nvPr/>
        </p:nvPicPr>
        <p:blipFill>
          <a:blip r:embed="rId3"/>
          <a:srcRect/>
          <a:stretch>
            <a:fillRect/>
          </a:stretch>
        </p:blipFill>
        <p:spPr bwMode="auto">
          <a:xfrm>
            <a:off x="446704" y="2519560"/>
            <a:ext cx="1800200" cy="1218059"/>
          </a:xfrm>
          <a:prstGeom prst="rect">
            <a:avLst/>
          </a:prstGeom>
          <a:noFill/>
          <a:ln w="9525">
            <a:noFill/>
            <a:miter lim="800000"/>
            <a:headEnd/>
            <a:tailEnd/>
          </a:ln>
        </p:spPr>
      </p:pic>
      <p:pic>
        <p:nvPicPr>
          <p:cNvPr id="6" name="Image 5"/>
          <p:cNvPicPr/>
          <p:nvPr/>
        </p:nvPicPr>
        <p:blipFill>
          <a:blip r:embed="rId4"/>
          <a:srcRect/>
          <a:stretch>
            <a:fillRect/>
          </a:stretch>
        </p:blipFill>
        <p:spPr bwMode="auto">
          <a:xfrm>
            <a:off x="2106012" y="755576"/>
            <a:ext cx="4392930" cy="2990117"/>
          </a:xfrm>
          <a:prstGeom prst="rect">
            <a:avLst/>
          </a:prstGeom>
          <a:noFill/>
          <a:ln w="9525">
            <a:noFill/>
            <a:miter lim="800000"/>
            <a:headEnd/>
            <a:tailEnd/>
          </a:ln>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fr-FR" dirty="0" smtClean="0"/>
              <a:t>I</a:t>
            </a:r>
            <a:r>
              <a:rPr lang="fr-FR" b="1" dirty="0" smtClean="0"/>
              <a:t>sabelle </a:t>
            </a:r>
            <a:r>
              <a:rPr lang="fr-FR" dirty="0" smtClean="0"/>
              <a:t>: Le programme de logement a été établi en cohérence avec le PLH</a:t>
            </a:r>
          </a:p>
          <a:p>
            <a:r>
              <a:rPr lang="fr-FR" dirty="0" smtClean="0"/>
              <a:t>La municipalité a affirmé  une volonté de  concertation permanente, afin de garantir  un résultat final à la hauteur des objectifs fixés. </a:t>
            </a:r>
          </a:p>
          <a:p>
            <a:r>
              <a:rPr lang="fr-FR" dirty="0" smtClean="0"/>
              <a:t>Cette philosophie permet de prendre en considération les attentes et les  besoins exprimés par les candidats à vouloir venir vivre dans ce futur  éco-quartier, tout en rassurant les résidants d’aujourd’hui.</a:t>
            </a:r>
          </a:p>
          <a:p>
            <a:r>
              <a:rPr lang="fr-FR" dirty="0" smtClean="0"/>
              <a:t>Plusieurs réunions publiques ont ainsi été animées par les élus, au cours de la révision du PLU et de l‘élaboration de la ZAC.</a:t>
            </a:r>
          </a:p>
          <a:p>
            <a:pPr>
              <a:spcBef>
                <a:spcPts val="0"/>
              </a:spcBef>
              <a:buNone/>
            </a:pPr>
            <a:endParaRPr lang="fr-FR" dirty="0" smtClean="0"/>
          </a:p>
          <a:p>
            <a:r>
              <a:rPr lang="fr-FR" b="1" dirty="0" smtClean="0"/>
              <a:t>Nombre</a:t>
            </a:r>
            <a:r>
              <a:rPr lang="fr-FR" dirty="0" smtClean="0"/>
              <a:t> : 170 Logements sur la ZAC, 90 logements sur l’</a:t>
            </a:r>
            <a:r>
              <a:rPr lang="fr-FR" dirty="0" err="1" smtClean="0"/>
              <a:t>écoquartier</a:t>
            </a:r>
            <a:r>
              <a:rPr lang="fr-FR" dirty="0" smtClean="0"/>
              <a:t> dont une trentaine locatifs sociaux</a:t>
            </a:r>
            <a:r>
              <a:rPr lang="fr-FR" b="1" dirty="0" smtClean="0"/>
              <a:t> 20% à 25% de logement sociaux, pour </a:t>
            </a:r>
            <a:r>
              <a:rPr lang="fr-FR" dirty="0" smtClean="0"/>
              <a:t> assurer la mixité de la population la proportion minimale </a:t>
            </a:r>
          </a:p>
          <a:p>
            <a:endParaRPr lang="fr-FR" dirty="0" smtClean="0"/>
          </a:p>
          <a:p>
            <a:r>
              <a:rPr lang="fr-FR" b="1" dirty="0" smtClean="0"/>
              <a:t> Densité</a:t>
            </a:r>
          </a:p>
          <a:p>
            <a:r>
              <a:rPr lang="fr-FR" dirty="0" smtClean="0"/>
              <a:t>Il est prévu de réaliser 90 logements sur les 32 728 m², ce qui représente une densité de </a:t>
            </a:r>
            <a:r>
              <a:rPr lang="fr-FR" b="1" dirty="0" smtClean="0"/>
              <a:t>28 logements à  l’hectare</a:t>
            </a:r>
            <a:r>
              <a:rPr lang="fr-FR" dirty="0" smtClean="0"/>
              <a:t>. Densité qui s’élève à 39 logements par hectare sur le foncier bâti (23 000 m²)</a:t>
            </a:r>
          </a:p>
          <a:p>
            <a:endParaRPr lang="fr-FR" b="1" dirty="0" smtClean="0"/>
          </a:p>
          <a:p>
            <a:r>
              <a:rPr lang="fr-FR" b="1" dirty="0" smtClean="0"/>
              <a:t>Programme</a:t>
            </a:r>
            <a:endParaRPr lang="fr-FR" dirty="0" smtClean="0"/>
          </a:p>
          <a:p>
            <a:r>
              <a:rPr lang="fr-FR" dirty="0" smtClean="0"/>
              <a:t>Une offre typologique élargie et accessible à une population diversifiée :</a:t>
            </a:r>
          </a:p>
          <a:p>
            <a:pPr lvl="0"/>
            <a:r>
              <a:rPr lang="fr-FR" dirty="0" smtClean="0"/>
              <a:t>Maisons individuelles sur parcelle de 600 m²</a:t>
            </a:r>
          </a:p>
          <a:p>
            <a:pPr lvl="0"/>
            <a:r>
              <a:rPr lang="fr-FR" dirty="0" smtClean="0"/>
              <a:t>Maisons groupées sur parcelles de 300 à 500 m².(R+1+c, R+2)</a:t>
            </a:r>
          </a:p>
          <a:p>
            <a:pPr lvl="0"/>
            <a:r>
              <a:rPr lang="fr-FR" dirty="0" smtClean="0"/>
              <a:t>Habitat intermédiaire et petits collectifs bas.(R+1+c, R+2)</a:t>
            </a:r>
          </a:p>
          <a:p>
            <a:pPr>
              <a:spcBef>
                <a:spcPts val="0"/>
              </a:spcBef>
              <a:buNone/>
            </a:pPr>
            <a:endParaRPr dirty="0"/>
          </a:p>
        </p:txBody>
      </p:sp>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fr-FR" b="1" dirty="0" smtClean="0"/>
              <a:t>Muriel: </a:t>
            </a:r>
          </a:p>
          <a:p>
            <a:pPr>
              <a:spcBef>
                <a:spcPts val="0"/>
              </a:spcBef>
              <a:buFont typeface="Arial" pitchFamily="34" charset="0"/>
              <a:buChar char="•"/>
            </a:pPr>
            <a:r>
              <a:rPr lang="fr-FR" dirty="0" smtClean="0"/>
              <a:t>Finalisation du schéma d’aménagement en relation étroite avec les ABF.</a:t>
            </a:r>
          </a:p>
          <a:p>
            <a:pPr>
              <a:spcBef>
                <a:spcPts val="0"/>
              </a:spcBef>
              <a:buFont typeface="Arial" pitchFamily="34" charset="0"/>
              <a:buChar char="•"/>
            </a:pPr>
            <a:endParaRPr lang="fr-FR" dirty="0" smtClean="0"/>
          </a:p>
          <a:p>
            <a:pPr>
              <a:spcBef>
                <a:spcPts val="0"/>
              </a:spcBef>
              <a:buFont typeface="Arial" pitchFamily="34" charset="0"/>
              <a:buChar char="•"/>
            </a:pPr>
            <a:r>
              <a:rPr lang="fr-FR" dirty="0" smtClean="0"/>
              <a:t>Mission confiée à des architectes conseils pour établir un cahier des prescription architecturales</a:t>
            </a:r>
          </a:p>
          <a:p>
            <a:pPr>
              <a:spcBef>
                <a:spcPts val="0"/>
              </a:spcBef>
              <a:buFont typeface="Arial" pitchFamily="34" charset="0"/>
              <a:buChar char="•"/>
            </a:pPr>
            <a:endParaRPr lang="fr-FR" dirty="0" smtClean="0"/>
          </a:p>
          <a:p>
            <a:pPr>
              <a:spcBef>
                <a:spcPts val="0"/>
              </a:spcBef>
              <a:buFont typeface="Arial" pitchFamily="34" charset="0"/>
              <a:buChar char="•"/>
            </a:pPr>
            <a:r>
              <a:rPr lang="fr-FR" dirty="0" smtClean="0"/>
              <a:t>Etude approfondie des projets et accompagnement dans le dépôt des permis</a:t>
            </a:r>
          </a:p>
          <a:p>
            <a:pPr>
              <a:spcBef>
                <a:spcPts val="0"/>
              </a:spcBef>
              <a:buFont typeface="Arial" pitchFamily="34" charset="0"/>
              <a:buChar char="•"/>
            </a:pPr>
            <a:endParaRPr lang="fr-FR" dirty="0" smtClean="0"/>
          </a:p>
          <a:p>
            <a:pPr>
              <a:spcBef>
                <a:spcPts val="0"/>
              </a:spcBef>
            </a:pPr>
            <a:r>
              <a:rPr lang="fr-FR" b="1" dirty="0" smtClean="0"/>
              <a:t>Isabelle</a:t>
            </a:r>
          </a:p>
          <a:p>
            <a:pPr>
              <a:spcBef>
                <a:spcPts val="0"/>
              </a:spcBef>
            </a:pPr>
            <a:r>
              <a:rPr lang="fr-FR" u="sng" dirty="0" smtClean="0"/>
              <a:t>Commercialisation:</a:t>
            </a:r>
          </a:p>
          <a:p>
            <a:pPr>
              <a:spcBef>
                <a:spcPts val="0"/>
              </a:spcBef>
            </a:pPr>
            <a:r>
              <a:rPr lang="fr-FR" dirty="0" smtClean="0"/>
              <a:t>Rencontre et négociation avec les promoteurs et les bailleurs sociaux.</a:t>
            </a:r>
          </a:p>
          <a:p>
            <a:pPr>
              <a:spcBef>
                <a:spcPts val="0"/>
              </a:spcBef>
            </a:pPr>
            <a:r>
              <a:rPr lang="fr-FR" dirty="0" smtClean="0"/>
              <a:t>Confrontation avec leur vision de la demande……</a:t>
            </a:r>
          </a:p>
          <a:p>
            <a:pPr>
              <a:spcBef>
                <a:spcPts val="0"/>
              </a:spcBef>
            </a:pPr>
            <a:endParaRPr lang="fr-FR" dirty="0" smtClean="0"/>
          </a:p>
          <a:p>
            <a:pPr>
              <a:spcBef>
                <a:spcPts val="0"/>
              </a:spcBef>
            </a:pPr>
            <a:r>
              <a:rPr lang="fr-FR" b="1" dirty="0" smtClean="0"/>
              <a:t>Muriel </a:t>
            </a:r>
          </a:p>
          <a:p>
            <a:pPr>
              <a:spcBef>
                <a:spcPts val="0"/>
              </a:spcBef>
            </a:pPr>
            <a:r>
              <a:rPr lang="fr-FR" dirty="0" smtClean="0"/>
              <a:t>Conclusion</a:t>
            </a:r>
          </a:p>
          <a:p>
            <a:r>
              <a:rPr lang="fr-FR" dirty="0" smtClean="0"/>
              <a:t>Un projet long, ambitieux, lourd à porter  pour une petite commune comme Grâne. </a:t>
            </a:r>
          </a:p>
          <a:p>
            <a:r>
              <a:rPr lang="fr-FR" dirty="0" smtClean="0"/>
              <a:t>Un projet difficile pour les élu(e)s et les techniciens, mais un enjeu très important pour le développement raisonné de la commune, entrée de la Vallée de la Drôme.</a:t>
            </a:r>
          </a:p>
          <a:p>
            <a:r>
              <a:rPr lang="fr-FR" dirty="0" smtClean="0"/>
              <a:t>Un effort financier très important pour la collectivité, une réalisation grandement attendue</a:t>
            </a:r>
          </a:p>
          <a:p>
            <a:pPr>
              <a:spcBef>
                <a:spcPts val="0"/>
              </a:spcBef>
            </a:pPr>
            <a:endParaRPr dirty="0"/>
          </a:p>
        </p:txBody>
      </p:sp>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defRPr/>
            </a:lvl1pPr>
            <a:lvl2pPr marL="0" marR="0" indent="0" algn="l" rtl="0">
              <a:lnSpc>
                <a:spcPct val="90000"/>
              </a:lnSpc>
              <a:spcBef>
                <a:spcPts val="0"/>
              </a:spcBef>
              <a:spcAft>
                <a:spcPts val="0"/>
              </a:spcAft>
              <a:defRPr/>
            </a:lvl2pPr>
            <a:lvl3pPr marL="0" marR="0" indent="0" algn="l" rtl="0">
              <a:lnSpc>
                <a:spcPct val="90000"/>
              </a:lnSpc>
              <a:spcBef>
                <a:spcPts val="0"/>
              </a:spcBef>
              <a:spcAft>
                <a:spcPts val="0"/>
              </a:spcAft>
              <a:defRPr/>
            </a:lvl3pPr>
            <a:lvl4pPr marL="0" marR="0" indent="0" algn="l" rtl="0">
              <a:lnSpc>
                <a:spcPct val="90000"/>
              </a:lnSpc>
              <a:spcBef>
                <a:spcPts val="0"/>
              </a:spcBef>
              <a:spcAft>
                <a:spcPts val="0"/>
              </a:spcAft>
              <a:defRPr/>
            </a:lvl4pPr>
            <a:lvl5pPr marL="0" marR="0" indent="0" algn="l" rtl="0">
              <a:lnSpc>
                <a:spcPct val="90000"/>
              </a:lnSpc>
              <a:spcBef>
                <a:spcPts val="0"/>
              </a:spcBef>
              <a:spcAft>
                <a:spcPts val="0"/>
              </a:spcAft>
              <a:defRPr/>
            </a:lvl5pPr>
            <a:lvl6pPr marL="457200" marR="0" indent="0" algn="l" rtl="0">
              <a:lnSpc>
                <a:spcPct val="90000"/>
              </a:lnSpc>
              <a:spcBef>
                <a:spcPts val="0"/>
              </a:spcBef>
              <a:spcAft>
                <a:spcPts val="0"/>
              </a:spcAft>
              <a:defRPr/>
            </a:lvl6pPr>
            <a:lvl7pPr marL="914400" marR="0" indent="0" algn="l" rtl="0">
              <a:lnSpc>
                <a:spcPct val="90000"/>
              </a:lnSpc>
              <a:spcBef>
                <a:spcPts val="0"/>
              </a:spcBef>
              <a:spcAft>
                <a:spcPts val="0"/>
              </a:spcAft>
              <a:defRPr/>
            </a:lvl7pPr>
            <a:lvl8pPr marL="1371600" marR="0" indent="0" algn="l" rtl="0">
              <a:lnSpc>
                <a:spcPct val="90000"/>
              </a:lnSpc>
              <a:spcBef>
                <a:spcPts val="0"/>
              </a:spcBef>
              <a:spcAft>
                <a:spcPts val="0"/>
              </a:spcAft>
              <a:defRPr/>
            </a:lvl8pPr>
            <a:lvl9pPr marL="1828800" marR="0" indent="0" algn="l" rtl="0">
              <a:lnSpc>
                <a:spcPct val="90000"/>
              </a:lnSpc>
              <a:spcBef>
                <a:spcPts val="0"/>
              </a:spcBef>
              <a:spcAft>
                <a:spcPts val="0"/>
              </a:spcAft>
              <a:defRPr/>
            </a:lvl9pPr>
          </a:lstStyle>
          <a:p>
            <a:endParaRPr/>
          </a:p>
        </p:txBody>
      </p:sp>
      <p:sp>
        <p:nvSpPr>
          <p:cNvPr id="13" name="Shape 13"/>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chemeClr val="dk1"/>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buClr>
                <a:schemeClr val="dk1"/>
              </a:buClr>
              <a:buFont typeface="Arial"/>
              <a:buNone/>
              <a:defRPr/>
            </a:lvl6pPr>
            <a:lvl7pPr marL="2743200" marR="0" indent="0" algn="ctr" rtl="0">
              <a:lnSpc>
                <a:spcPct val="90000"/>
              </a:lnSpc>
              <a:spcBef>
                <a:spcPts val="500"/>
              </a:spcBef>
              <a:buClr>
                <a:schemeClr val="dk1"/>
              </a:buClr>
              <a:buFont typeface="Arial"/>
              <a:buNone/>
              <a:defRPr/>
            </a:lvl7pPr>
            <a:lvl8pPr marL="3200400" marR="0" indent="0" algn="ctr" rtl="0">
              <a:lnSpc>
                <a:spcPct val="90000"/>
              </a:lnSpc>
              <a:spcBef>
                <a:spcPts val="500"/>
              </a:spcBef>
              <a:buClr>
                <a:schemeClr val="dk1"/>
              </a:buClr>
              <a:buFont typeface="Arial"/>
              <a:buNone/>
              <a:defRPr/>
            </a:lvl8pPr>
            <a:lvl9pPr marL="3657600" marR="0" indent="0" algn="ctr" rtl="0">
              <a:lnSpc>
                <a:spcPct val="90000"/>
              </a:lnSpc>
              <a:spcBef>
                <a:spcPts val="500"/>
              </a:spcBef>
              <a:buClr>
                <a:schemeClr val="dk1"/>
              </a:buClr>
              <a:buFont typeface="Arial"/>
              <a:buNone/>
              <a:defRPr/>
            </a:lvl9pPr>
          </a:lstStyle>
          <a:p>
            <a:endParaRPr/>
          </a:p>
        </p:txBody>
      </p:sp>
      <p:sp>
        <p:nvSpPr>
          <p:cNvPr id="14" name="Shape 1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5" name="Shape 15"/>
          <p:cNvSpPr txBox="1">
            <a:spLocks noGrp="1"/>
          </p:cNvSpPr>
          <p:nvPr>
            <p:ph type="sldNum" idx="12"/>
          </p:nvPr>
        </p:nvSpPr>
        <p:spPr>
          <a:xfrm>
            <a:off x="8610600" y="6356350"/>
            <a:ext cx="2743199" cy="365099"/>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
        <p:nvSpPr>
          <p:cNvPr id="16" name="Shape 16"/>
          <p:cNvSpPr txBox="1">
            <a:spLocks noGrp="1"/>
          </p:cNvSpPr>
          <p:nvPr>
            <p:ph type="ftr" idx="11"/>
          </p:nvPr>
        </p:nvSpPr>
        <p:spPr>
          <a:xfrm>
            <a:off x="4038600" y="6356350"/>
            <a:ext cx="4114800"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77" name="Shape 7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9" name="Shape 7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82" name="Shape 82"/>
          <p:cNvSpPr txBox="1">
            <a:spLocks noGrp="1"/>
          </p:cNvSpPr>
          <p:nvPr>
            <p:ph type="body" idx="1"/>
          </p:nvPr>
        </p:nvSpPr>
        <p:spPr>
          <a:xfrm>
            <a:off x="838200" y="1825625"/>
            <a:ext cx="10515599" cy="4351336"/>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83" name="Shape 8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84" name="Shape 8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5" name="Shape 8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cSld name="Titre vertical et texte">
    <p:spTree>
      <p:nvGrpSpPr>
        <p:cNvPr id="1" name="Shape 23"/>
        <p:cNvGrpSpPr/>
        <p:nvPr/>
      </p:nvGrpSpPr>
      <p:grpSpPr>
        <a:xfrm>
          <a:off x="0" y="0"/>
          <a:ext cx="0" cy="0"/>
          <a:chOff x="0" y="0"/>
          <a:chExt cx="0" cy="0"/>
        </a:xfrm>
      </p:grpSpPr>
      <p:sp>
        <p:nvSpPr>
          <p:cNvPr id="24" name="Shape 24"/>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25" name="Shape 25"/>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26" name="Shape 2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7" name="Shape 2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8" name="Shape 2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31" name="Shape 31"/>
          <p:cNvSpPr txBox="1">
            <a:spLocks noGrp="1"/>
          </p:cNvSpPr>
          <p:nvPr>
            <p:ph type="body" idx="1"/>
          </p:nvPr>
        </p:nvSpPr>
        <p:spPr>
          <a:xfrm rot="5400000">
            <a:off x="3920331" y="-1256506"/>
            <a:ext cx="4351336" cy="10515599"/>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32" name="Shape 3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3" name="Shape 3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4" name="Shape 3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a:spLocks noGrp="1"/>
          </p:cNvSpPr>
          <p:nvPr>
            <p:ph type="pic" idx="2"/>
          </p:nvPr>
        </p:nvSpPr>
        <p:spPr>
          <a:xfrm>
            <a:off x="5183187" y="987425"/>
            <a:ext cx="6172199" cy="4873624"/>
          </a:xfrm>
          <a:prstGeom prst="rect">
            <a:avLst/>
          </a:prstGeom>
          <a:noFill/>
          <a:ln>
            <a:noFill/>
          </a:ln>
        </p:spPr>
      </p:sp>
      <p:sp>
        <p:nvSpPr>
          <p:cNvPr id="38" name="Shape 38"/>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9" name="Shape 3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0" name="Shape 4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1" name="Shape 4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6" name="Shape 4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8" name="Shape 4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Shape 49"/>
        <p:cNvGrpSpPr/>
        <p:nvPr/>
      </p:nvGrpSpPr>
      <p:grpSpPr>
        <a:xfrm>
          <a:off x="0" y="0"/>
          <a:ext cx="0" cy="0"/>
          <a:chOff x="0" y="0"/>
          <a:chExt cx="0" cy="0"/>
        </a:xfrm>
      </p:grpSpPr>
      <p:sp>
        <p:nvSpPr>
          <p:cNvPr id="50" name="Shape 5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51" name="Shape 5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55" name="Shape 5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56" name="Shape 5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7" name="Shape 5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60" name="Shape 60"/>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62" name="Shape 62"/>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3" name="Shape 63"/>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64" name="Shape 6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5" name="Shape 6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6" name="Shape 6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69" name="Shape 69"/>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70" name="Shape 70"/>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71" name="Shape 7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3" name="Shape 7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pic>
        <p:nvPicPr>
          <p:cNvPr id="5" name="Shape 5"/>
          <p:cNvPicPr preferRelativeResize="0"/>
          <p:nvPr/>
        </p:nvPicPr>
        <p:blipFill rotWithShape="1">
          <a:blip r:embed="rId3">
            <a:alphaModFix/>
          </a:blip>
          <a:srcRect/>
          <a:stretch/>
        </p:blipFill>
        <p:spPr>
          <a:xfrm>
            <a:off x="0" y="23811"/>
            <a:ext cx="3581399" cy="1273174"/>
          </a:xfrm>
          <a:prstGeom prst="rect">
            <a:avLst/>
          </a:prstGeom>
          <a:noFill/>
          <a:ln>
            <a:noFill/>
          </a:ln>
        </p:spPr>
      </p:pic>
      <p:sp>
        <p:nvSpPr>
          <p:cNvPr id="6" name="Shape 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defRPr/>
            </a:lvl1pPr>
            <a:lvl2pPr marL="0" marR="0" indent="0" algn="l" rtl="0">
              <a:lnSpc>
                <a:spcPct val="90000"/>
              </a:lnSpc>
              <a:spcBef>
                <a:spcPts val="0"/>
              </a:spcBef>
              <a:spcAft>
                <a:spcPts val="0"/>
              </a:spcAft>
              <a:defRPr/>
            </a:lvl2pPr>
            <a:lvl3pPr marL="0" marR="0" indent="0" algn="l" rtl="0">
              <a:lnSpc>
                <a:spcPct val="90000"/>
              </a:lnSpc>
              <a:spcBef>
                <a:spcPts val="0"/>
              </a:spcBef>
              <a:spcAft>
                <a:spcPts val="0"/>
              </a:spcAft>
              <a:defRPr/>
            </a:lvl3pPr>
            <a:lvl4pPr marL="0" marR="0" indent="0" algn="l" rtl="0">
              <a:lnSpc>
                <a:spcPct val="90000"/>
              </a:lnSpc>
              <a:spcBef>
                <a:spcPts val="0"/>
              </a:spcBef>
              <a:spcAft>
                <a:spcPts val="0"/>
              </a:spcAft>
              <a:defRPr/>
            </a:lvl4pPr>
            <a:lvl5pPr marL="0" marR="0" indent="0" algn="l" rtl="0">
              <a:lnSpc>
                <a:spcPct val="90000"/>
              </a:lnSpc>
              <a:spcBef>
                <a:spcPts val="0"/>
              </a:spcBef>
              <a:spcAft>
                <a:spcPts val="0"/>
              </a:spcAft>
              <a:defRPr/>
            </a:lvl5pPr>
            <a:lvl6pPr marL="457200" marR="0" indent="0" algn="l" rtl="0">
              <a:lnSpc>
                <a:spcPct val="90000"/>
              </a:lnSpc>
              <a:spcBef>
                <a:spcPts val="0"/>
              </a:spcBef>
              <a:spcAft>
                <a:spcPts val="0"/>
              </a:spcAft>
              <a:defRPr/>
            </a:lvl6pPr>
            <a:lvl7pPr marL="914400" marR="0" indent="0" algn="l" rtl="0">
              <a:lnSpc>
                <a:spcPct val="90000"/>
              </a:lnSpc>
              <a:spcBef>
                <a:spcPts val="0"/>
              </a:spcBef>
              <a:spcAft>
                <a:spcPts val="0"/>
              </a:spcAft>
              <a:defRPr/>
            </a:lvl7pPr>
            <a:lvl8pPr marL="1371600" marR="0" indent="0" algn="l" rtl="0">
              <a:lnSpc>
                <a:spcPct val="90000"/>
              </a:lnSpc>
              <a:spcBef>
                <a:spcPts val="0"/>
              </a:spcBef>
              <a:spcAft>
                <a:spcPts val="0"/>
              </a:spcAft>
              <a:defRPr/>
            </a:lvl8pPr>
            <a:lvl9pPr marL="1828800" marR="0" indent="0" algn="l" rtl="0">
              <a:lnSpc>
                <a:spcPct val="90000"/>
              </a:lnSpc>
              <a:spcBef>
                <a:spcPts val="0"/>
              </a:spcBef>
              <a:spcAft>
                <a:spcPts val="0"/>
              </a:spcAft>
              <a:defRPr/>
            </a:lvl9pPr>
          </a:lstStyle>
          <a:p>
            <a:endParaRPr/>
          </a:p>
        </p:txBody>
      </p:sp>
      <p:sp>
        <p:nvSpPr>
          <p:cNvPr id="7" name="Shape 7"/>
          <p:cNvSpPr txBox="1">
            <a:spLocks noGrp="1"/>
          </p:cNvSpPr>
          <p:nvPr>
            <p:ph type="body" idx="1"/>
          </p:nvPr>
        </p:nvSpPr>
        <p:spPr>
          <a:xfrm>
            <a:off x="838200" y="1825625"/>
            <a:ext cx="10515599" cy="4351336"/>
          </a:xfrm>
          <a:prstGeom prst="rect">
            <a:avLst/>
          </a:prstGeom>
          <a:noFill/>
          <a:ln>
            <a:noFill/>
          </a:ln>
        </p:spPr>
        <p:txBody>
          <a:bodyPr lIns="91425" tIns="91425" rIns="91425" bIns="91425" anchor="t" anchorCtr="0"/>
          <a:lstStyle>
            <a:lvl1pPr marL="228600" marR="0" indent="-50800" algn="l" rtl="0">
              <a:lnSpc>
                <a:spcPct val="90000"/>
              </a:lnSpc>
              <a:spcBef>
                <a:spcPts val="1000"/>
              </a:spcBef>
              <a:spcAft>
                <a:spcPts val="0"/>
              </a:spcAft>
              <a:buClr>
                <a:schemeClr val="dk1"/>
              </a:buClr>
              <a:buFont typeface="Arial"/>
              <a:buChar char="•"/>
              <a:defRPr/>
            </a:lvl1pPr>
            <a:lvl2pPr marL="685800" marR="0" indent="-76200" algn="l" rtl="0">
              <a:lnSpc>
                <a:spcPct val="90000"/>
              </a:lnSpc>
              <a:spcBef>
                <a:spcPts val="500"/>
              </a:spcBef>
              <a:spcAft>
                <a:spcPts val="0"/>
              </a:spcAft>
              <a:buClr>
                <a:schemeClr val="dk1"/>
              </a:buClr>
              <a:buFont typeface="Arial"/>
              <a:buChar char="•"/>
              <a:defRPr/>
            </a:lvl2pPr>
            <a:lvl3pPr marL="1143000" marR="0" indent="-101600" algn="l" rtl="0">
              <a:lnSpc>
                <a:spcPct val="90000"/>
              </a:lnSpc>
              <a:spcBef>
                <a:spcPts val="500"/>
              </a:spcBef>
              <a:spcAft>
                <a:spcPts val="0"/>
              </a:spcAft>
              <a:buClr>
                <a:schemeClr val="dk1"/>
              </a:buClr>
              <a:buFont typeface="Arial"/>
              <a:buChar char="•"/>
              <a:defRPr/>
            </a:lvl3pPr>
            <a:lvl4pPr marL="1600200" marR="0" indent="-114300" algn="l" rtl="0">
              <a:lnSpc>
                <a:spcPct val="90000"/>
              </a:lnSpc>
              <a:spcBef>
                <a:spcPts val="500"/>
              </a:spcBef>
              <a:spcAft>
                <a:spcPts val="0"/>
              </a:spcAft>
              <a:buClr>
                <a:schemeClr val="dk1"/>
              </a:buClr>
              <a:buFont typeface="Arial"/>
              <a:buChar char="•"/>
              <a:defRPr/>
            </a:lvl4pPr>
            <a:lvl5pPr marL="2057400" marR="0" indent="-114300" algn="l" rtl="0">
              <a:lnSpc>
                <a:spcPct val="90000"/>
              </a:lnSpc>
              <a:spcBef>
                <a:spcPts val="500"/>
              </a:spcBef>
              <a:spcAft>
                <a:spcPts val="0"/>
              </a:spcAft>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8" name="Shape 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 name="Shape 1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defRPr/>
            </a:lvl1pPr>
            <a:lvl2pPr marL="0" marR="0" indent="0" algn="l" rtl="0">
              <a:lnSpc>
                <a:spcPct val="90000"/>
              </a:lnSpc>
              <a:spcBef>
                <a:spcPts val="0"/>
              </a:spcBef>
              <a:spcAft>
                <a:spcPts val="0"/>
              </a:spcAft>
              <a:defRPr/>
            </a:lvl2pPr>
            <a:lvl3pPr marL="0" marR="0" indent="0" algn="l" rtl="0">
              <a:lnSpc>
                <a:spcPct val="90000"/>
              </a:lnSpc>
              <a:spcBef>
                <a:spcPts val="0"/>
              </a:spcBef>
              <a:spcAft>
                <a:spcPts val="0"/>
              </a:spcAft>
              <a:defRPr/>
            </a:lvl3pPr>
            <a:lvl4pPr marL="0" marR="0" indent="0" algn="l" rtl="0">
              <a:lnSpc>
                <a:spcPct val="90000"/>
              </a:lnSpc>
              <a:spcBef>
                <a:spcPts val="0"/>
              </a:spcBef>
              <a:spcAft>
                <a:spcPts val="0"/>
              </a:spcAft>
              <a:defRPr/>
            </a:lvl4pPr>
            <a:lvl5pPr marL="0" marR="0" indent="0" algn="l" rtl="0">
              <a:lnSpc>
                <a:spcPct val="90000"/>
              </a:lnSpc>
              <a:spcBef>
                <a:spcPts val="0"/>
              </a:spcBef>
              <a:spcAft>
                <a:spcPts val="0"/>
              </a:spcAft>
              <a:defRPr/>
            </a:lvl5pPr>
            <a:lvl6pPr marL="457200" marR="0" indent="0" algn="l" rtl="0">
              <a:lnSpc>
                <a:spcPct val="90000"/>
              </a:lnSpc>
              <a:spcBef>
                <a:spcPts val="0"/>
              </a:spcBef>
              <a:spcAft>
                <a:spcPts val="0"/>
              </a:spcAft>
              <a:defRPr/>
            </a:lvl6pPr>
            <a:lvl7pPr marL="914400" marR="0" indent="0" algn="l" rtl="0">
              <a:lnSpc>
                <a:spcPct val="90000"/>
              </a:lnSpc>
              <a:spcBef>
                <a:spcPts val="0"/>
              </a:spcBef>
              <a:spcAft>
                <a:spcPts val="0"/>
              </a:spcAft>
              <a:defRPr/>
            </a:lvl7pPr>
            <a:lvl8pPr marL="1371600" marR="0" indent="0" algn="l" rtl="0">
              <a:lnSpc>
                <a:spcPct val="90000"/>
              </a:lnSpc>
              <a:spcBef>
                <a:spcPts val="0"/>
              </a:spcBef>
              <a:spcAft>
                <a:spcPts val="0"/>
              </a:spcAft>
              <a:defRPr/>
            </a:lvl8pPr>
            <a:lvl9pPr marL="1828800" marR="0" indent="0" algn="l" rtl="0">
              <a:lnSpc>
                <a:spcPct val="90000"/>
              </a:lnSpc>
              <a:spcBef>
                <a:spcPts val="0"/>
              </a:spcBef>
              <a:spcAft>
                <a:spcPts val="0"/>
              </a:spcAft>
              <a:defRPr/>
            </a:lvl9pPr>
          </a:lstStyle>
          <a:p>
            <a:endParaRPr/>
          </a:p>
        </p:txBody>
      </p:sp>
      <p:sp>
        <p:nvSpPr>
          <p:cNvPr id="19" name="Shape 19"/>
          <p:cNvSpPr txBox="1">
            <a:spLocks noGrp="1"/>
          </p:cNvSpPr>
          <p:nvPr>
            <p:ph type="body" idx="1"/>
          </p:nvPr>
        </p:nvSpPr>
        <p:spPr>
          <a:xfrm>
            <a:off x="838200" y="1825625"/>
            <a:ext cx="10515599" cy="4351336"/>
          </a:xfrm>
          <a:prstGeom prst="rect">
            <a:avLst/>
          </a:prstGeom>
          <a:noFill/>
          <a:ln>
            <a:noFill/>
          </a:ln>
        </p:spPr>
        <p:txBody>
          <a:bodyPr lIns="91425" tIns="91425" rIns="91425" bIns="91425" anchor="t" anchorCtr="0"/>
          <a:lstStyle>
            <a:lvl1pPr marL="228600" marR="0" indent="-50800" algn="l" rtl="0">
              <a:lnSpc>
                <a:spcPct val="90000"/>
              </a:lnSpc>
              <a:spcBef>
                <a:spcPts val="1000"/>
              </a:spcBef>
              <a:spcAft>
                <a:spcPts val="0"/>
              </a:spcAft>
              <a:buClr>
                <a:schemeClr val="dk1"/>
              </a:buClr>
              <a:buFont typeface="Arial"/>
              <a:buChar char="•"/>
              <a:defRPr/>
            </a:lvl1pPr>
            <a:lvl2pPr marL="685800" marR="0" indent="-76200" algn="l" rtl="0">
              <a:lnSpc>
                <a:spcPct val="90000"/>
              </a:lnSpc>
              <a:spcBef>
                <a:spcPts val="500"/>
              </a:spcBef>
              <a:spcAft>
                <a:spcPts val="0"/>
              </a:spcAft>
              <a:buClr>
                <a:schemeClr val="dk1"/>
              </a:buClr>
              <a:buFont typeface="Arial"/>
              <a:buChar char="•"/>
              <a:defRPr/>
            </a:lvl2pPr>
            <a:lvl3pPr marL="1143000" marR="0" indent="-101600" algn="l" rtl="0">
              <a:lnSpc>
                <a:spcPct val="90000"/>
              </a:lnSpc>
              <a:spcBef>
                <a:spcPts val="500"/>
              </a:spcBef>
              <a:spcAft>
                <a:spcPts val="0"/>
              </a:spcAft>
              <a:buClr>
                <a:schemeClr val="dk1"/>
              </a:buClr>
              <a:buFont typeface="Arial"/>
              <a:buChar char="•"/>
              <a:defRPr/>
            </a:lvl3pPr>
            <a:lvl4pPr marL="1600200" marR="0" indent="-114300" algn="l" rtl="0">
              <a:lnSpc>
                <a:spcPct val="90000"/>
              </a:lnSpc>
              <a:spcBef>
                <a:spcPts val="500"/>
              </a:spcBef>
              <a:spcAft>
                <a:spcPts val="0"/>
              </a:spcAft>
              <a:buClr>
                <a:schemeClr val="dk1"/>
              </a:buClr>
              <a:buFont typeface="Arial"/>
              <a:buChar char="•"/>
              <a:defRPr/>
            </a:lvl4pPr>
            <a:lvl5pPr marL="2057400" marR="0" indent="-114300" algn="l" rtl="0">
              <a:lnSpc>
                <a:spcPct val="90000"/>
              </a:lnSpc>
              <a:spcBef>
                <a:spcPts val="500"/>
              </a:spcBef>
              <a:spcAft>
                <a:spcPts val="0"/>
              </a:spcAft>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subTitle" idx="1"/>
          </p:nvPr>
        </p:nvSpPr>
        <p:spPr>
          <a:xfrm>
            <a:off x="1506537" y="2211386"/>
            <a:ext cx="9801300" cy="41765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7100" dirty="0" smtClean="0">
                <a:solidFill>
                  <a:schemeClr val="dk1"/>
                </a:solidFill>
                <a:latin typeface="Calibri"/>
                <a:ea typeface="Calibri"/>
                <a:cs typeface="Calibri"/>
                <a:sym typeface="Calibri"/>
              </a:rPr>
              <a:t>CREER un ECOQUARTIER</a:t>
            </a:r>
            <a:r>
              <a:rPr lang="en-US" sz="7100" b="0" i="0" u="none" strike="noStrike" cap="none" baseline="0" dirty="0" smtClean="0">
                <a:solidFill>
                  <a:schemeClr val="dk1"/>
                </a:solidFill>
                <a:latin typeface="Calibri"/>
                <a:ea typeface="Calibri"/>
                <a:cs typeface="Calibri"/>
                <a:sym typeface="Calibri"/>
              </a:rPr>
              <a:t> </a:t>
            </a:r>
            <a:endParaRPr lang="en-US" sz="3000" dirty="0" smtClean="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ct val="25000"/>
              <a:buFont typeface="Arial"/>
              <a:buNone/>
            </a:pPr>
            <a:r>
              <a:rPr lang="en-US" sz="3000" dirty="0" err="1" smtClean="0">
                <a:solidFill>
                  <a:schemeClr val="dk1"/>
                </a:solidFill>
                <a:latin typeface="Calibri"/>
                <a:ea typeface="Calibri"/>
                <a:cs typeface="Calibri"/>
                <a:sym typeface="Calibri"/>
              </a:rPr>
              <a:t>Développer</a:t>
            </a:r>
            <a:r>
              <a:rPr lang="en-US" sz="3000" dirty="0" smtClean="0">
                <a:solidFill>
                  <a:schemeClr val="dk1"/>
                </a:solidFill>
                <a:latin typeface="Calibri"/>
                <a:ea typeface="Calibri"/>
                <a:cs typeface="Calibri"/>
                <a:sym typeface="Calibri"/>
              </a:rPr>
              <a:t> </a:t>
            </a:r>
            <a:r>
              <a:rPr lang="en-US" sz="3000" dirty="0" err="1" smtClean="0">
                <a:solidFill>
                  <a:schemeClr val="dk1"/>
                </a:solidFill>
                <a:latin typeface="Calibri"/>
                <a:ea typeface="Calibri"/>
                <a:cs typeface="Calibri"/>
                <a:sym typeface="Calibri"/>
              </a:rPr>
              <a:t>l’habitat</a:t>
            </a:r>
            <a:r>
              <a:rPr lang="en-US" sz="3000" dirty="0" smtClean="0">
                <a:solidFill>
                  <a:schemeClr val="dk1"/>
                </a:solidFill>
                <a:latin typeface="Calibri"/>
                <a:ea typeface="Calibri"/>
                <a:cs typeface="Calibri"/>
                <a:sym typeface="Calibri"/>
              </a:rPr>
              <a:t> </a:t>
            </a:r>
            <a:r>
              <a:rPr lang="en-US" sz="3000" dirty="0" err="1" smtClean="0">
                <a:solidFill>
                  <a:schemeClr val="dk1"/>
                </a:solidFill>
                <a:latin typeface="Calibri"/>
                <a:ea typeface="Calibri"/>
                <a:cs typeface="Calibri"/>
                <a:sym typeface="Calibri"/>
              </a:rPr>
              <a:t>mixte</a:t>
            </a:r>
            <a:r>
              <a:rPr lang="en-US" sz="3000" dirty="0" smtClean="0">
                <a:solidFill>
                  <a:schemeClr val="dk1"/>
                </a:solidFill>
                <a:latin typeface="Calibri"/>
                <a:ea typeface="Calibri"/>
                <a:cs typeface="Calibri"/>
                <a:sym typeface="Calibri"/>
              </a:rPr>
              <a:t> et </a:t>
            </a:r>
            <a:r>
              <a:rPr lang="en-US" sz="3000" dirty="0" err="1" smtClean="0">
                <a:solidFill>
                  <a:schemeClr val="dk1"/>
                </a:solidFill>
                <a:latin typeface="Calibri"/>
                <a:ea typeface="Calibri"/>
                <a:cs typeface="Calibri"/>
                <a:sym typeface="Calibri"/>
              </a:rPr>
              <a:t>densifier</a:t>
            </a:r>
            <a:r>
              <a:rPr lang="en-US" sz="3000" dirty="0" smtClean="0">
                <a:solidFill>
                  <a:schemeClr val="dk1"/>
                </a:solidFill>
                <a:latin typeface="Calibri"/>
                <a:ea typeface="Calibri"/>
                <a:cs typeface="Calibri"/>
                <a:sym typeface="Calibri"/>
              </a:rPr>
              <a:t>: Le </a:t>
            </a:r>
            <a:r>
              <a:rPr lang="en-US" sz="3000" dirty="0" err="1" smtClean="0">
                <a:solidFill>
                  <a:schemeClr val="dk1"/>
                </a:solidFill>
                <a:latin typeface="Calibri"/>
                <a:ea typeface="Calibri"/>
                <a:cs typeface="Calibri"/>
                <a:sym typeface="Calibri"/>
              </a:rPr>
              <a:t>projet</a:t>
            </a:r>
            <a:r>
              <a:rPr lang="en-US" sz="3000" dirty="0" smtClean="0">
                <a:solidFill>
                  <a:schemeClr val="dk1"/>
                </a:solidFill>
                <a:latin typeface="Calibri"/>
                <a:ea typeface="Calibri"/>
                <a:cs typeface="Calibri"/>
                <a:sym typeface="Calibri"/>
              </a:rPr>
              <a:t> de la commune de Grane</a:t>
            </a:r>
            <a:endParaRPr lang="en-US" sz="30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endParaRPr sz="32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endParaRPr lang="en-US" sz="1800" dirty="0" smtClean="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r>
              <a:rPr lang="en-US" sz="1800" dirty="0" smtClean="0">
                <a:solidFill>
                  <a:schemeClr val="dk1"/>
                </a:solidFill>
                <a:latin typeface="Calibri"/>
                <a:ea typeface="Calibri"/>
                <a:cs typeface="Calibri"/>
                <a:sym typeface="Calibri"/>
              </a:rPr>
              <a:t>Muriel PARET, Maire de GRANE, </a:t>
            </a:r>
            <a:r>
              <a:rPr lang="en-US" sz="1800" dirty="0" err="1" smtClean="0">
                <a:solidFill>
                  <a:schemeClr val="dk1"/>
                </a:solidFill>
                <a:latin typeface="Calibri"/>
                <a:ea typeface="Calibri"/>
                <a:cs typeface="Calibri"/>
                <a:sym typeface="Calibri"/>
              </a:rPr>
              <a:t>Conseillère</a:t>
            </a:r>
            <a:r>
              <a:rPr lang="en-US" sz="1800" dirty="0" smtClean="0">
                <a:solidFill>
                  <a:schemeClr val="dk1"/>
                </a:solidFill>
                <a:latin typeface="Calibri"/>
                <a:ea typeface="Calibri"/>
                <a:cs typeface="Calibri"/>
                <a:sym typeface="Calibri"/>
              </a:rPr>
              <a:t> </a:t>
            </a:r>
            <a:r>
              <a:rPr lang="en-US" sz="1800" dirty="0" err="1" smtClean="0">
                <a:solidFill>
                  <a:schemeClr val="dk1"/>
                </a:solidFill>
                <a:latin typeface="Calibri"/>
                <a:ea typeface="Calibri"/>
                <a:cs typeface="Calibri"/>
                <a:sym typeface="Calibri"/>
              </a:rPr>
              <a:t>Départementale</a:t>
            </a:r>
            <a:endParaRPr lang="en-US" sz="1800" dirty="0" smtClean="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r>
              <a:rPr lang="en-US" sz="1800" b="0" i="0" u="none" strike="noStrike" cap="none" baseline="0" dirty="0" smtClean="0">
                <a:solidFill>
                  <a:schemeClr val="dk1"/>
                </a:solidFill>
                <a:latin typeface="Calibri"/>
                <a:ea typeface="Calibri"/>
                <a:cs typeface="Calibri"/>
                <a:sym typeface="Calibri"/>
              </a:rPr>
              <a:t>Isabelle VINCENT, responsable</a:t>
            </a:r>
            <a:r>
              <a:rPr lang="en-US" sz="1800" b="0" i="0" u="none" strike="noStrike" cap="none" dirty="0" smtClean="0">
                <a:solidFill>
                  <a:schemeClr val="dk1"/>
                </a:solidFill>
                <a:latin typeface="Calibri"/>
                <a:ea typeface="Calibri"/>
                <a:cs typeface="Calibri"/>
                <a:sym typeface="Calibri"/>
              </a:rPr>
              <a:t> Habitat Urbanisme Communauté de Communes Val de Drôme</a:t>
            </a:r>
            <a:endParaRPr lang="en-US" sz="1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endParaRPr lang="en-US" sz="1800" dirty="0">
              <a:solidFill>
                <a:schemeClr val="dk1"/>
              </a:solidFill>
              <a:latin typeface="Calibri"/>
              <a:ea typeface="Calibri"/>
              <a:cs typeface="Calibri"/>
              <a:sym typeface="Calibri"/>
            </a:endParaRPr>
          </a:p>
        </p:txBody>
      </p:sp>
      <p:pic>
        <p:nvPicPr>
          <p:cNvPr id="1026" name="Picture 2"/>
          <p:cNvPicPr>
            <a:picLocks noChangeAspect="1" noChangeArrowheads="1"/>
          </p:cNvPicPr>
          <p:nvPr/>
        </p:nvPicPr>
        <p:blipFill>
          <a:blip r:embed="rId3"/>
          <a:srcRect l="67888"/>
          <a:stretch>
            <a:fillRect/>
          </a:stretch>
        </p:blipFill>
        <p:spPr bwMode="auto">
          <a:xfrm>
            <a:off x="10996613" y="5733256"/>
            <a:ext cx="1195387" cy="879475"/>
          </a:xfrm>
          <a:prstGeom prst="rect">
            <a:avLst/>
          </a:prstGeom>
          <a:noFill/>
        </p:spPr>
      </p:pic>
      <p:pic>
        <p:nvPicPr>
          <p:cNvPr id="1027" name="Picture 3" descr="M:\Logotheque\communes CCVD\grane.jpg"/>
          <p:cNvPicPr>
            <a:picLocks noChangeAspect="1" noChangeArrowheads="1"/>
          </p:cNvPicPr>
          <p:nvPr/>
        </p:nvPicPr>
        <p:blipFill>
          <a:blip r:embed="rId4"/>
          <a:srcRect/>
          <a:stretch>
            <a:fillRect/>
          </a:stretch>
        </p:blipFill>
        <p:spPr bwMode="auto">
          <a:xfrm>
            <a:off x="9696400" y="5692796"/>
            <a:ext cx="1357277" cy="887039"/>
          </a:xfrm>
          <a:prstGeom prst="rect">
            <a:avLst/>
          </a:prstGeom>
          <a:noFill/>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subTitle" idx="1"/>
          </p:nvPr>
        </p:nvSpPr>
        <p:spPr>
          <a:xfrm>
            <a:off x="695400" y="764704"/>
            <a:ext cx="11012399" cy="45338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4800" b="1" i="0" u="none" strike="noStrike" cap="none" baseline="0" dirty="0">
                <a:solidFill>
                  <a:schemeClr val="dk1"/>
                </a:solidFill>
                <a:latin typeface="Calibri"/>
                <a:ea typeface="Calibri"/>
                <a:cs typeface="Calibri"/>
                <a:sym typeface="Calibri"/>
              </a:rPr>
              <a:t>Le </a:t>
            </a:r>
            <a:r>
              <a:rPr lang="en-US" sz="4800" b="1" dirty="0" smtClean="0">
                <a:solidFill>
                  <a:schemeClr val="dk1"/>
                </a:solidFill>
                <a:latin typeface="Calibri"/>
                <a:ea typeface="Calibri"/>
                <a:cs typeface="Calibri"/>
                <a:sym typeface="Calibri"/>
              </a:rPr>
              <a:t>Village de Grane</a:t>
            </a:r>
            <a:endParaRPr lang="en-US" sz="4800" b="1" i="0" u="none" strike="noStrike" cap="none" baseline="0" dirty="0">
              <a:solidFill>
                <a:schemeClr val="dk1"/>
              </a:solidFill>
              <a:latin typeface="Calibri"/>
              <a:ea typeface="Calibri"/>
              <a:cs typeface="Calibri"/>
              <a:sym typeface="Calibri"/>
            </a:endParaRPr>
          </a:p>
        </p:txBody>
      </p:sp>
      <p:pic>
        <p:nvPicPr>
          <p:cNvPr id="3" name="Picture 2"/>
          <p:cNvPicPr>
            <a:picLocks noChangeAspect="1" noChangeArrowheads="1"/>
          </p:cNvPicPr>
          <p:nvPr/>
        </p:nvPicPr>
        <p:blipFill>
          <a:blip r:embed="rId3"/>
          <a:srcRect/>
          <a:stretch>
            <a:fillRect/>
          </a:stretch>
        </p:blipFill>
        <p:spPr>
          <a:xfrm>
            <a:off x="1775520" y="1412776"/>
            <a:ext cx="9224963" cy="4286250"/>
          </a:xfrm>
          <a:prstGeom prst="rect">
            <a:avLst/>
          </a:prstGeom>
          <a:noFill/>
          <a:ln>
            <a:noFill/>
          </a:ln>
        </p:spPr>
      </p:pic>
      <p:pic>
        <p:nvPicPr>
          <p:cNvPr id="4" name="Picture 3" descr="M:\Logotheque\communes CCVD\grane.jpg"/>
          <p:cNvPicPr>
            <a:picLocks noChangeAspect="1" noChangeArrowheads="1"/>
          </p:cNvPicPr>
          <p:nvPr/>
        </p:nvPicPr>
        <p:blipFill>
          <a:blip r:embed="rId4"/>
          <a:srcRect/>
          <a:stretch>
            <a:fillRect/>
          </a:stretch>
        </p:blipFill>
        <p:spPr bwMode="auto">
          <a:xfrm>
            <a:off x="9628668" y="5777461"/>
            <a:ext cx="1357277" cy="887039"/>
          </a:xfrm>
          <a:prstGeom prst="rect">
            <a:avLst/>
          </a:prstGeom>
          <a:noFill/>
        </p:spPr>
      </p:pic>
      <p:pic>
        <p:nvPicPr>
          <p:cNvPr id="5" name="Picture 2"/>
          <p:cNvPicPr>
            <a:picLocks noChangeAspect="1" noChangeArrowheads="1"/>
          </p:cNvPicPr>
          <p:nvPr/>
        </p:nvPicPr>
        <p:blipFill>
          <a:blip r:embed="rId5"/>
          <a:srcRect l="67888"/>
          <a:stretch>
            <a:fillRect/>
          </a:stretch>
        </p:blipFill>
        <p:spPr bwMode="auto">
          <a:xfrm>
            <a:off x="10928881" y="5767122"/>
            <a:ext cx="1195387" cy="879475"/>
          </a:xfrm>
          <a:prstGeom prst="rect">
            <a:avLst/>
          </a:prstGeom>
          <a:noFill/>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subTitle" idx="1"/>
          </p:nvPr>
        </p:nvSpPr>
        <p:spPr>
          <a:xfrm>
            <a:off x="479376" y="332656"/>
            <a:ext cx="11244300" cy="49167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Font typeface="Arial"/>
              <a:buNone/>
            </a:pPr>
            <a:endParaRPr sz="18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Font typeface="Arial"/>
              <a:buNone/>
            </a:pPr>
            <a:endParaRPr sz="1800"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Font typeface="Arial"/>
              <a:buNone/>
            </a:pPr>
            <a:endParaRPr sz="1800" b="0" i="0" u="none" strike="noStrike" cap="none" baseline="0" dirty="0">
              <a:solidFill>
                <a:schemeClr val="dk1"/>
              </a:solidFill>
              <a:latin typeface="Calibri"/>
              <a:ea typeface="Calibri"/>
              <a:cs typeface="Calibri"/>
              <a:sym typeface="Calibri"/>
            </a:endParaRPr>
          </a:p>
        </p:txBody>
      </p:sp>
      <p:sp>
        <p:nvSpPr>
          <p:cNvPr id="6" name="Shape 102"/>
          <p:cNvSpPr txBox="1">
            <a:spLocks/>
          </p:cNvSpPr>
          <p:nvPr/>
        </p:nvSpPr>
        <p:spPr>
          <a:xfrm>
            <a:off x="623392" y="332656"/>
            <a:ext cx="11244300" cy="48537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chemeClr val="dk1"/>
              </a:buClr>
              <a:buSzPct val="25000"/>
              <a:buFont typeface="Arial"/>
              <a:buNone/>
              <a:tabLst/>
              <a:defRPr/>
            </a:pPr>
            <a:r>
              <a:rPr lang="fr-FR" sz="3200" b="1" noProof="0" dirty="0" smtClean="0">
                <a:solidFill>
                  <a:schemeClr val="dk1"/>
                </a:solidFill>
                <a:latin typeface="Calibri"/>
                <a:ea typeface="Calibri"/>
                <a:cs typeface="Calibri"/>
                <a:sym typeface="Calibri"/>
              </a:rPr>
              <a:t>Le NOUVEL Eco Quartier</a:t>
            </a:r>
            <a:endParaRPr kumimoji="0" lang="fr-FR" sz="3200" b="1" i="0" u="none" strike="noStrike" kern="0" cap="none" spc="0" normalizeH="0" baseline="0" noProof="0" dirty="0" smtClean="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1000"/>
              </a:spcBef>
              <a:spcAft>
                <a:spcPts val="0"/>
              </a:spcAft>
              <a:buClr>
                <a:schemeClr val="dk1"/>
              </a:buClr>
              <a:buSzPct val="25000"/>
              <a:buFont typeface="Arial"/>
              <a:buNone/>
              <a:tabLst/>
              <a:defRPr/>
            </a:pPr>
            <a:endParaRPr kumimoji="0" lang="fr-FR" sz="1800" b="0" i="0" u="none" strike="noStrike" kern="0" cap="none" spc="0" normalizeH="0" baseline="0" noProof="0" dirty="0" smtClean="0">
              <a:ln>
                <a:noFill/>
              </a:ln>
              <a:solidFill>
                <a:schemeClr val="dk1"/>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000"/>
              </a:spcBef>
              <a:spcAft>
                <a:spcPts val="0"/>
              </a:spcAft>
              <a:buClr>
                <a:schemeClr val="dk1"/>
              </a:buClr>
              <a:buSzTx/>
              <a:buFont typeface="Arial"/>
              <a:buNone/>
              <a:tabLst/>
              <a:defRPr/>
            </a:pPr>
            <a:endParaRPr kumimoji="0" lang="fr-FR" sz="1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pic>
        <p:nvPicPr>
          <p:cNvPr id="7" name="Image 6"/>
          <p:cNvPicPr/>
          <p:nvPr/>
        </p:nvPicPr>
        <p:blipFill>
          <a:blip r:embed="rId3"/>
          <a:srcRect l="31074" b="33033"/>
          <a:stretch>
            <a:fillRect/>
          </a:stretch>
        </p:blipFill>
        <p:spPr>
          <a:xfrm>
            <a:off x="4079776" y="1124744"/>
            <a:ext cx="6738490" cy="4464496"/>
          </a:xfrm>
          <a:prstGeom prst="rect">
            <a:avLst/>
          </a:prstGeom>
          <a:noFill/>
          <a:ln>
            <a:noFill/>
          </a:ln>
        </p:spPr>
      </p:pic>
      <p:pic>
        <p:nvPicPr>
          <p:cNvPr id="9" name="Picture 3" descr="M:\Logotheque\communes CCVD\grane.jpg"/>
          <p:cNvPicPr>
            <a:picLocks noChangeAspect="1" noChangeArrowheads="1"/>
          </p:cNvPicPr>
          <p:nvPr/>
        </p:nvPicPr>
        <p:blipFill>
          <a:blip r:embed="rId4"/>
          <a:srcRect/>
          <a:stretch>
            <a:fillRect/>
          </a:stretch>
        </p:blipFill>
        <p:spPr bwMode="auto">
          <a:xfrm>
            <a:off x="9480376" y="5733256"/>
            <a:ext cx="1357277" cy="887039"/>
          </a:xfrm>
          <a:prstGeom prst="rect">
            <a:avLst/>
          </a:prstGeom>
          <a:noFill/>
        </p:spPr>
      </p:pic>
      <p:pic>
        <p:nvPicPr>
          <p:cNvPr id="10" name="Picture 2"/>
          <p:cNvPicPr>
            <a:picLocks noChangeAspect="1" noChangeArrowheads="1"/>
          </p:cNvPicPr>
          <p:nvPr/>
        </p:nvPicPr>
        <p:blipFill>
          <a:blip r:embed="rId5"/>
          <a:srcRect l="67888"/>
          <a:stretch>
            <a:fillRect/>
          </a:stretch>
        </p:blipFill>
        <p:spPr bwMode="auto">
          <a:xfrm>
            <a:off x="10928881" y="5767122"/>
            <a:ext cx="1195387" cy="879475"/>
          </a:xfrm>
          <a:prstGeom prst="rect">
            <a:avLst/>
          </a:prstGeom>
          <a:noFill/>
        </p:spPr>
      </p:pic>
      <p:sp>
        <p:nvSpPr>
          <p:cNvPr id="11" name="ZoneTexte 10"/>
          <p:cNvSpPr txBox="1"/>
          <p:nvPr/>
        </p:nvSpPr>
        <p:spPr>
          <a:xfrm>
            <a:off x="191344" y="2420888"/>
            <a:ext cx="3168352" cy="1200329"/>
          </a:xfrm>
          <a:prstGeom prst="rect">
            <a:avLst/>
          </a:prstGeom>
          <a:noFill/>
          <a:ln>
            <a:solidFill>
              <a:srgbClr val="C00000"/>
            </a:solidFill>
          </a:ln>
        </p:spPr>
        <p:txBody>
          <a:bodyPr wrap="square" rtlCol="0">
            <a:spAutoFit/>
          </a:bodyPr>
          <a:lstStyle/>
          <a:p>
            <a:r>
              <a:rPr lang="fr-FR" sz="2400" dirty="0" smtClean="0">
                <a:latin typeface="Calibri" pitchFamily="34" charset="0"/>
                <a:cs typeface="Calibri" pitchFamily="34" charset="0"/>
              </a:rPr>
              <a:t>Un nouveau quartier à proximité immédiate du centre village</a:t>
            </a:r>
            <a:endParaRPr lang="fr-FR" sz="2400" dirty="0">
              <a:latin typeface="Calibri" pitchFamily="34" charset="0"/>
              <a:cs typeface="Calibri" pitchFamily="34" charset="0"/>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subTitle" idx="1"/>
          </p:nvPr>
        </p:nvSpPr>
        <p:spPr>
          <a:xfrm>
            <a:off x="407368" y="332656"/>
            <a:ext cx="11244300" cy="48537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200" b="1" i="0" u="none" strike="noStrike" cap="none" dirty="0" smtClean="0">
                <a:solidFill>
                  <a:schemeClr val="dk1"/>
                </a:solidFill>
                <a:latin typeface="Calibri"/>
                <a:ea typeface="Calibri"/>
                <a:cs typeface="Calibri"/>
                <a:sym typeface="Calibri"/>
              </a:rPr>
              <a:t>LES ENJEUX</a:t>
            </a:r>
            <a:endParaRPr lang="en-US" sz="3200" b="1"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endParaRPr lang="en-US" sz="1800" b="0" i="0" u="none" strike="noStrike" cap="none" baseline="0"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Font typeface="Arial"/>
              <a:buNone/>
            </a:pPr>
            <a:endParaRPr sz="1800" b="0" i="0" u="none" strike="noStrike" cap="none" baseline="0" dirty="0">
              <a:solidFill>
                <a:schemeClr val="dk1"/>
              </a:solidFill>
              <a:latin typeface="Calibri"/>
              <a:ea typeface="Calibri"/>
              <a:cs typeface="Calibri"/>
              <a:sym typeface="Calibri"/>
            </a:endParaRPr>
          </a:p>
        </p:txBody>
      </p:sp>
      <p:pic>
        <p:nvPicPr>
          <p:cNvPr id="1026" name="Picture 2"/>
          <p:cNvPicPr>
            <a:picLocks noChangeAspect="1" noChangeArrowheads="1"/>
          </p:cNvPicPr>
          <p:nvPr/>
        </p:nvPicPr>
        <p:blipFill>
          <a:blip r:embed="rId3"/>
          <a:srcRect/>
          <a:stretch>
            <a:fillRect/>
          </a:stretch>
        </p:blipFill>
        <p:spPr bwMode="auto">
          <a:xfrm>
            <a:off x="4223792" y="764704"/>
            <a:ext cx="7157070" cy="5112568"/>
          </a:xfrm>
          <a:prstGeom prst="rect">
            <a:avLst/>
          </a:prstGeom>
          <a:noFill/>
          <a:ln w="9525">
            <a:noFill/>
            <a:miter lim="800000"/>
            <a:headEnd/>
            <a:tailEnd/>
          </a:ln>
        </p:spPr>
      </p:pic>
      <p:pic>
        <p:nvPicPr>
          <p:cNvPr id="5" name="Picture 3" descr="M:\Logotheque\communes CCVD\grane.jpg"/>
          <p:cNvPicPr>
            <a:picLocks noChangeAspect="1" noChangeArrowheads="1"/>
          </p:cNvPicPr>
          <p:nvPr/>
        </p:nvPicPr>
        <p:blipFill>
          <a:blip r:embed="rId4"/>
          <a:srcRect/>
          <a:stretch>
            <a:fillRect/>
          </a:stretch>
        </p:blipFill>
        <p:spPr bwMode="auto">
          <a:xfrm>
            <a:off x="9480376" y="5862352"/>
            <a:ext cx="1357277" cy="887039"/>
          </a:xfrm>
          <a:prstGeom prst="rect">
            <a:avLst/>
          </a:prstGeom>
          <a:noFill/>
        </p:spPr>
      </p:pic>
      <p:pic>
        <p:nvPicPr>
          <p:cNvPr id="6" name="Picture 2"/>
          <p:cNvPicPr>
            <a:picLocks noChangeAspect="1" noChangeArrowheads="1"/>
          </p:cNvPicPr>
          <p:nvPr/>
        </p:nvPicPr>
        <p:blipFill>
          <a:blip r:embed="rId5"/>
          <a:srcRect l="67888"/>
          <a:stretch>
            <a:fillRect/>
          </a:stretch>
        </p:blipFill>
        <p:spPr bwMode="auto">
          <a:xfrm>
            <a:off x="10907365" y="5896218"/>
            <a:ext cx="1195387" cy="879475"/>
          </a:xfrm>
          <a:prstGeom prst="rect">
            <a:avLst/>
          </a:prstGeom>
          <a:noFill/>
        </p:spPr>
      </p:pic>
      <p:sp>
        <p:nvSpPr>
          <p:cNvPr id="7" name="ZoneTexte 6"/>
          <p:cNvSpPr txBox="1"/>
          <p:nvPr/>
        </p:nvSpPr>
        <p:spPr>
          <a:xfrm>
            <a:off x="551384" y="2564904"/>
            <a:ext cx="3168352" cy="1200329"/>
          </a:xfrm>
          <a:prstGeom prst="rect">
            <a:avLst/>
          </a:prstGeom>
          <a:noFill/>
          <a:ln>
            <a:solidFill>
              <a:srgbClr val="C00000"/>
            </a:solidFill>
          </a:ln>
        </p:spPr>
        <p:txBody>
          <a:bodyPr wrap="square" rtlCol="0">
            <a:spAutoFit/>
          </a:bodyPr>
          <a:lstStyle/>
          <a:p>
            <a:r>
              <a:rPr lang="fr-FR" sz="2400" dirty="0" smtClean="0">
                <a:latin typeface="Calibri" pitchFamily="34" charset="0"/>
                <a:cs typeface="Calibri" pitchFamily="34" charset="0"/>
              </a:rPr>
              <a:t>Concilier urbanisme, environnement et mixité</a:t>
            </a:r>
            <a:endParaRPr lang="fr-FR" sz="2400" dirty="0">
              <a:latin typeface="Calibri" pitchFamily="34" charset="0"/>
              <a:cs typeface="Calibri" pitchFamily="34" charset="0"/>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4" name="Image 3"/>
          <p:cNvPicPr/>
          <p:nvPr/>
        </p:nvPicPr>
        <p:blipFill>
          <a:blip r:embed="rId3"/>
          <a:srcRect/>
          <a:stretch>
            <a:fillRect/>
          </a:stretch>
        </p:blipFill>
        <p:spPr bwMode="auto">
          <a:xfrm>
            <a:off x="4295800" y="1110688"/>
            <a:ext cx="7056784" cy="5328592"/>
          </a:xfrm>
          <a:prstGeom prst="rect">
            <a:avLst/>
          </a:prstGeom>
          <a:noFill/>
          <a:ln w="9525">
            <a:noFill/>
            <a:miter lim="800000"/>
            <a:headEnd/>
            <a:tailEnd/>
          </a:ln>
        </p:spPr>
      </p:pic>
      <p:pic>
        <p:nvPicPr>
          <p:cNvPr id="5" name="Image 4"/>
          <p:cNvPicPr/>
          <p:nvPr/>
        </p:nvPicPr>
        <p:blipFill>
          <a:blip r:embed="rId4" cstate="print"/>
          <a:srcRect/>
          <a:stretch>
            <a:fillRect/>
          </a:stretch>
        </p:blipFill>
        <p:spPr bwMode="auto">
          <a:xfrm>
            <a:off x="1415480" y="4509120"/>
            <a:ext cx="2205990" cy="1362075"/>
          </a:xfrm>
          <a:prstGeom prst="rect">
            <a:avLst/>
          </a:prstGeom>
          <a:noFill/>
          <a:ln w="9525">
            <a:noFill/>
            <a:miter lim="800000"/>
            <a:headEnd/>
            <a:tailEnd/>
          </a:ln>
        </p:spPr>
      </p:pic>
      <p:sp>
        <p:nvSpPr>
          <p:cNvPr id="6" name="ZoneTexte 5"/>
          <p:cNvSpPr txBox="1"/>
          <p:nvPr/>
        </p:nvSpPr>
        <p:spPr>
          <a:xfrm>
            <a:off x="4079776" y="476672"/>
            <a:ext cx="6696744" cy="584775"/>
          </a:xfrm>
          <a:prstGeom prst="rect">
            <a:avLst/>
          </a:prstGeom>
          <a:noFill/>
        </p:spPr>
        <p:txBody>
          <a:bodyPr wrap="square" rtlCol="0">
            <a:spAutoFit/>
          </a:bodyPr>
          <a:lstStyle/>
          <a:p>
            <a:r>
              <a:rPr lang="fr-FR" sz="3200" b="1" dirty="0" smtClean="0">
                <a:latin typeface="Calibri" pitchFamily="34" charset="0"/>
                <a:cs typeface="Calibri" pitchFamily="34" charset="0"/>
              </a:rPr>
              <a:t>LES PRINCIPES  D’AMENAGEMENT</a:t>
            </a:r>
            <a:endParaRPr lang="fr-FR" sz="3200" b="1" dirty="0">
              <a:latin typeface="Calibri" pitchFamily="34" charset="0"/>
              <a:cs typeface="Calibri" pitchFamily="34" charset="0"/>
            </a:endParaRPr>
          </a:p>
        </p:txBody>
      </p:sp>
      <p:pic>
        <p:nvPicPr>
          <p:cNvPr id="7" name="Picture 2"/>
          <p:cNvPicPr>
            <a:picLocks noChangeAspect="1" noChangeArrowheads="1"/>
          </p:cNvPicPr>
          <p:nvPr/>
        </p:nvPicPr>
        <p:blipFill>
          <a:blip r:embed="rId5"/>
          <a:srcRect l="67888"/>
          <a:stretch>
            <a:fillRect/>
          </a:stretch>
        </p:blipFill>
        <p:spPr bwMode="auto">
          <a:xfrm>
            <a:off x="10928881" y="5767122"/>
            <a:ext cx="1195387" cy="879475"/>
          </a:xfrm>
          <a:prstGeom prst="rect">
            <a:avLst/>
          </a:prstGeom>
          <a:noFill/>
        </p:spPr>
      </p:pic>
      <p:pic>
        <p:nvPicPr>
          <p:cNvPr id="8" name="Picture 3" descr="M:\Logotheque\communes CCVD\grane.jpg"/>
          <p:cNvPicPr>
            <a:picLocks noChangeAspect="1" noChangeArrowheads="1"/>
          </p:cNvPicPr>
          <p:nvPr/>
        </p:nvPicPr>
        <p:blipFill>
          <a:blip r:embed="rId6"/>
          <a:srcRect/>
          <a:stretch>
            <a:fillRect/>
          </a:stretch>
        </p:blipFill>
        <p:spPr bwMode="auto">
          <a:xfrm>
            <a:off x="9552384" y="5805264"/>
            <a:ext cx="1357277" cy="887039"/>
          </a:xfrm>
          <a:prstGeom prst="rect">
            <a:avLst/>
          </a:prstGeom>
          <a:noFill/>
        </p:spPr>
      </p:pic>
      <p:sp>
        <p:nvSpPr>
          <p:cNvPr id="10" name="ZoneTexte 9"/>
          <p:cNvSpPr txBox="1"/>
          <p:nvPr/>
        </p:nvSpPr>
        <p:spPr>
          <a:xfrm>
            <a:off x="911424" y="1844824"/>
            <a:ext cx="3168352" cy="1200329"/>
          </a:xfrm>
          <a:prstGeom prst="rect">
            <a:avLst/>
          </a:prstGeom>
          <a:noFill/>
          <a:ln>
            <a:solidFill>
              <a:srgbClr val="C00000"/>
            </a:solidFill>
          </a:ln>
        </p:spPr>
        <p:txBody>
          <a:bodyPr wrap="square" rtlCol="0">
            <a:spAutoFit/>
          </a:bodyPr>
          <a:lstStyle/>
          <a:p>
            <a:r>
              <a:rPr lang="fr-FR" sz="2400" dirty="0" smtClean="0">
                <a:latin typeface="Calibri" pitchFamily="34" charset="0"/>
                <a:cs typeface="Calibri" pitchFamily="34" charset="0"/>
              </a:rPr>
              <a:t>Un Projet labellisé par le Grand Projet Rhône Alpes Biovallée</a:t>
            </a:r>
            <a:endParaRPr lang="fr-FR" sz="2400" dirty="0">
              <a:latin typeface="Calibri" pitchFamily="34" charset="0"/>
              <a:cs typeface="Calibri" pitchFamily="34" charset="0"/>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subTitle" idx="1"/>
          </p:nvPr>
        </p:nvSpPr>
        <p:spPr>
          <a:xfrm>
            <a:off x="551384" y="332656"/>
            <a:ext cx="11244300" cy="45338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200" b="1" i="0" u="none" strike="noStrike" cap="none" dirty="0" smtClean="0">
                <a:solidFill>
                  <a:schemeClr val="dk1"/>
                </a:solidFill>
                <a:latin typeface="Calibri"/>
                <a:ea typeface="Calibri"/>
                <a:cs typeface="Calibri"/>
                <a:sym typeface="Calibri"/>
              </a:rPr>
              <a:t>LE PROGRAMME</a:t>
            </a:r>
            <a:endParaRPr lang="en-US" sz="3200" b="1"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r>
              <a:rPr lang="en-US" sz="1800" b="0" i="0" u="none" strike="noStrike" cap="none" baseline="0" dirty="0" smtClean="0">
                <a:solidFill>
                  <a:schemeClr val="dk1"/>
                </a:solidFill>
                <a:latin typeface="Calibri"/>
                <a:ea typeface="Calibri"/>
                <a:cs typeface="Calibri"/>
                <a:sym typeface="Calibri"/>
              </a:rPr>
              <a:t>- </a:t>
            </a:r>
            <a:r>
              <a:rPr lang="en-US" sz="1800" b="0" i="0" u="none" strike="noStrike" cap="none" baseline="0" dirty="0">
                <a:solidFill>
                  <a:schemeClr val="dk1"/>
                </a:solidFill>
                <a:latin typeface="Calibri"/>
                <a:ea typeface="Calibri"/>
                <a:cs typeface="Calibri"/>
                <a:sym typeface="Calibri"/>
              </a:rPr>
              <a:t>…</a:t>
            </a:r>
          </a:p>
        </p:txBody>
      </p:sp>
      <p:pic>
        <p:nvPicPr>
          <p:cNvPr id="2050" name="Picture 2"/>
          <p:cNvPicPr>
            <a:picLocks noChangeAspect="1" noChangeArrowheads="1"/>
          </p:cNvPicPr>
          <p:nvPr/>
        </p:nvPicPr>
        <p:blipFill>
          <a:blip r:embed="rId3"/>
          <a:srcRect/>
          <a:stretch>
            <a:fillRect/>
          </a:stretch>
        </p:blipFill>
        <p:spPr bwMode="auto">
          <a:xfrm>
            <a:off x="4511824" y="836712"/>
            <a:ext cx="6087391" cy="5667249"/>
          </a:xfrm>
          <a:prstGeom prst="rect">
            <a:avLst/>
          </a:prstGeom>
          <a:noFill/>
          <a:ln w="9525">
            <a:noFill/>
            <a:miter lim="800000"/>
            <a:headEnd/>
            <a:tailEnd/>
          </a:ln>
        </p:spPr>
      </p:pic>
      <p:pic>
        <p:nvPicPr>
          <p:cNvPr id="4" name="Picture 3" descr="M:\Logotheque\communes CCVD\grane.jpg"/>
          <p:cNvPicPr>
            <a:picLocks noChangeAspect="1" noChangeArrowheads="1"/>
          </p:cNvPicPr>
          <p:nvPr/>
        </p:nvPicPr>
        <p:blipFill>
          <a:blip r:embed="rId4"/>
          <a:srcRect/>
          <a:stretch>
            <a:fillRect/>
          </a:stretch>
        </p:blipFill>
        <p:spPr bwMode="auto">
          <a:xfrm>
            <a:off x="9552384" y="5805264"/>
            <a:ext cx="1357277" cy="887039"/>
          </a:xfrm>
          <a:prstGeom prst="rect">
            <a:avLst/>
          </a:prstGeom>
          <a:noFill/>
        </p:spPr>
      </p:pic>
      <p:pic>
        <p:nvPicPr>
          <p:cNvPr id="5" name="Picture 2"/>
          <p:cNvPicPr>
            <a:picLocks noChangeAspect="1" noChangeArrowheads="1"/>
          </p:cNvPicPr>
          <p:nvPr/>
        </p:nvPicPr>
        <p:blipFill>
          <a:blip r:embed="rId5"/>
          <a:srcRect l="67888"/>
          <a:stretch>
            <a:fillRect/>
          </a:stretch>
        </p:blipFill>
        <p:spPr bwMode="auto">
          <a:xfrm>
            <a:off x="10928881" y="5767122"/>
            <a:ext cx="1195387" cy="879475"/>
          </a:xfrm>
          <a:prstGeom prst="rect">
            <a:avLst/>
          </a:prstGeom>
          <a:noFill/>
        </p:spPr>
      </p:pic>
      <p:sp>
        <p:nvSpPr>
          <p:cNvPr id="6" name="ZoneTexte 5"/>
          <p:cNvSpPr txBox="1"/>
          <p:nvPr/>
        </p:nvSpPr>
        <p:spPr>
          <a:xfrm>
            <a:off x="911424" y="1844824"/>
            <a:ext cx="3168352" cy="1569660"/>
          </a:xfrm>
          <a:prstGeom prst="rect">
            <a:avLst/>
          </a:prstGeom>
          <a:noFill/>
          <a:ln>
            <a:solidFill>
              <a:srgbClr val="C00000"/>
            </a:solidFill>
          </a:ln>
        </p:spPr>
        <p:txBody>
          <a:bodyPr wrap="square" rtlCol="0">
            <a:spAutoFit/>
          </a:bodyPr>
          <a:lstStyle/>
          <a:p>
            <a:r>
              <a:rPr lang="fr-FR" sz="2400" dirty="0" smtClean="0">
                <a:latin typeface="Calibri" pitchFamily="34" charset="0"/>
                <a:cs typeface="Calibri" pitchFamily="34" charset="0"/>
              </a:rPr>
              <a:t>Une offre diversifiée qui correspond au PLH et à la demande exprimée</a:t>
            </a:r>
            <a:endParaRPr lang="fr-FR" sz="2400" dirty="0">
              <a:latin typeface="Calibri" pitchFamily="34" charset="0"/>
              <a:cs typeface="Calibri" pitchFamily="34" charset="0"/>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subTitle" idx="1"/>
          </p:nvPr>
        </p:nvSpPr>
        <p:spPr>
          <a:xfrm>
            <a:off x="767408" y="332656"/>
            <a:ext cx="11244300" cy="45338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200" b="1" i="0" u="none" strike="noStrike" cap="none" dirty="0" smtClean="0">
                <a:solidFill>
                  <a:schemeClr val="dk1"/>
                </a:solidFill>
                <a:latin typeface="Calibri"/>
                <a:ea typeface="Calibri"/>
                <a:cs typeface="Calibri"/>
                <a:sym typeface="Calibri"/>
              </a:rPr>
              <a:t> Plan Masse</a:t>
            </a:r>
            <a:endParaRPr lang="en-US" sz="3200" b="1" i="0" u="none" strike="noStrike" cap="none" baseline="0"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Font typeface="Arial"/>
              <a:buNone/>
            </a:pPr>
            <a:endParaRPr sz="3200" b="1" i="0" u="none" strike="noStrike" cap="none" baseline="0"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Font typeface="Arial"/>
              <a:buNone/>
            </a:pPr>
            <a:endParaRPr sz="1800" b="0" i="0" u="none" strike="noStrike" cap="none" baseline="0" dirty="0">
              <a:solidFill>
                <a:schemeClr val="dk1"/>
              </a:solidFill>
              <a:latin typeface="Calibri"/>
              <a:ea typeface="Calibri"/>
              <a:cs typeface="Calibri"/>
              <a:sym typeface="Calibri"/>
            </a:endParaRPr>
          </a:p>
        </p:txBody>
      </p:sp>
      <p:pic>
        <p:nvPicPr>
          <p:cNvPr id="3074" name="Picture 2"/>
          <p:cNvPicPr>
            <a:picLocks noChangeAspect="1" noChangeArrowheads="1"/>
          </p:cNvPicPr>
          <p:nvPr/>
        </p:nvPicPr>
        <p:blipFill>
          <a:blip r:embed="rId3"/>
          <a:srcRect/>
          <a:stretch>
            <a:fillRect/>
          </a:stretch>
        </p:blipFill>
        <p:spPr bwMode="auto">
          <a:xfrm>
            <a:off x="2495600" y="836712"/>
            <a:ext cx="8352928" cy="5510694"/>
          </a:xfrm>
          <a:prstGeom prst="rect">
            <a:avLst/>
          </a:prstGeom>
          <a:noFill/>
          <a:ln w="9525">
            <a:noFill/>
            <a:miter lim="800000"/>
            <a:headEnd/>
            <a:tailEnd/>
          </a:ln>
        </p:spPr>
      </p:pic>
      <p:pic>
        <p:nvPicPr>
          <p:cNvPr id="4" name="Picture 2"/>
          <p:cNvPicPr>
            <a:picLocks noChangeAspect="1" noChangeArrowheads="1"/>
          </p:cNvPicPr>
          <p:nvPr/>
        </p:nvPicPr>
        <p:blipFill>
          <a:blip r:embed="rId4"/>
          <a:srcRect l="67888"/>
          <a:stretch>
            <a:fillRect/>
          </a:stretch>
        </p:blipFill>
        <p:spPr bwMode="auto">
          <a:xfrm>
            <a:off x="10928881" y="5767122"/>
            <a:ext cx="1195387" cy="879475"/>
          </a:xfrm>
          <a:prstGeom prst="rect">
            <a:avLst/>
          </a:prstGeom>
          <a:noFill/>
        </p:spPr>
      </p:pic>
      <p:pic>
        <p:nvPicPr>
          <p:cNvPr id="5" name="Picture 3" descr="M:\Logotheque\communes CCVD\grane.jpg"/>
          <p:cNvPicPr>
            <a:picLocks noChangeAspect="1" noChangeArrowheads="1"/>
          </p:cNvPicPr>
          <p:nvPr/>
        </p:nvPicPr>
        <p:blipFill>
          <a:blip r:embed="rId5"/>
          <a:srcRect/>
          <a:stretch>
            <a:fillRect/>
          </a:stretch>
        </p:blipFill>
        <p:spPr bwMode="auto">
          <a:xfrm>
            <a:off x="9552384" y="5805264"/>
            <a:ext cx="1357277" cy="887039"/>
          </a:xfrm>
          <a:prstGeom prst="rect">
            <a:avLst/>
          </a:prstGeom>
          <a:noFill/>
        </p:spPr>
      </p:pic>
      <p:sp>
        <p:nvSpPr>
          <p:cNvPr id="6" name="ZoneTexte 5"/>
          <p:cNvSpPr txBox="1"/>
          <p:nvPr/>
        </p:nvSpPr>
        <p:spPr>
          <a:xfrm>
            <a:off x="119336" y="2276872"/>
            <a:ext cx="2736304" cy="1569660"/>
          </a:xfrm>
          <a:prstGeom prst="rect">
            <a:avLst/>
          </a:prstGeom>
          <a:noFill/>
          <a:ln>
            <a:solidFill>
              <a:srgbClr val="C00000"/>
            </a:solidFill>
          </a:ln>
        </p:spPr>
        <p:txBody>
          <a:bodyPr wrap="square" rtlCol="0">
            <a:spAutoFit/>
          </a:bodyPr>
          <a:lstStyle/>
          <a:p>
            <a:r>
              <a:rPr lang="fr-FR" sz="2400" dirty="0" smtClean="0">
                <a:latin typeface="Calibri" pitchFamily="34" charset="0"/>
                <a:cs typeface="Calibri" pitchFamily="34" charset="0"/>
              </a:rPr>
              <a:t>Typologie d’habitat et architecture pour  favoriser l’insertion paysagère</a:t>
            </a:r>
            <a:endParaRPr lang="fr-FR" sz="2400" dirty="0">
              <a:latin typeface="Calibri" pitchFamily="34" charset="0"/>
              <a:cs typeface="Calibri" pitchFamily="34" charset="0"/>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TotalTime>
  <Words>620</Words>
  <Application>Microsoft Office PowerPoint</Application>
  <PresentationFormat>Personnalisé</PresentationFormat>
  <Paragraphs>100</Paragraphs>
  <Slides>7</Slides>
  <Notes>7</Notes>
  <HiddenSlides>0</HiddenSlides>
  <MMClips>0</MMClips>
  <ScaleCrop>false</ScaleCrop>
  <HeadingPairs>
    <vt:vector size="4" baseType="variant">
      <vt:variant>
        <vt:lpstr>Thème</vt:lpstr>
      </vt:variant>
      <vt:variant>
        <vt:i4>2</vt:i4>
      </vt:variant>
      <vt:variant>
        <vt:lpstr>Titres des diapositives</vt:lpstr>
      </vt:variant>
      <vt:variant>
        <vt:i4>7</vt:i4>
      </vt:variant>
    </vt:vector>
  </HeadingPairs>
  <TitlesOfParts>
    <vt:vector size="9" baseType="lpstr">
      <vt:lpstr>1_Thème Office</vt:lpstr>
      <vt:lpstr>Thème Office</vt:lpstr>
      <vt:lpstr>Diapositive 1</vt:lpstr>
      <vt:lpstr>Diapositive 2</vt:lpstr>
      <vt:lpstr>Diapositive 3</vt:lpstr>
      <vt:lpstr>Diapositive 4</vt:lpstr>
      <vt:lpstr>Diapositive 5</vt:lpstr>
      <vt:lpstr>Diapositive 6</vt:lpstr>
      <vt:lpstr>Diapositive 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travail</dc:creator>
  <cp:lastModifiedBy>Travail</cp:lastModifiedBy>
  <cp:revision>37</cp:revision>
  <dcterms:modified xsi:type="dcterms:W3CDTF">2015-10-01T15:48:24Z</dcterms:modified>
</cp:coreProperties>
</file>