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57" r:id="rId4"/>
    <p:sldId id="274" r:id="rId5"/>
    <p:sldId id="269" r:id="rId6"/>
    <p:sldId id="264" r:id="rId7"/>
    <p:sldId id="270" r:id="rId8"/>
    <p:sldId id="273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que Berni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926" autoAdjust="0"/>
    <p:restoredTop sz="92229" autoAdjust="0"/>
  </p:normalViewPr>
  <p:slideViewPr>
    <p:cSldViewPr>
      <p:cViewPr>
        <p:scale>
          <a:sx n="66" d="100"/>
          <a:sy n="66" d="100"/>
        </p:scale>
        <p:origin x="-624" y="-4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une diapo pour le territoire + lien avec les autres périmètres (amg / planif et developpement)
format du doc &gt; dans le masque le nom de l'expérience + nbre de pages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une diapo pour le territoire + lien avec les autres périmètres (amg / planif et developpement)
format du doc &gt; dans le masque le nom de l'expérience + nbre de pages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35293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latin typeface="Calibri" panose="020F0502020204030204" pitchFamily="34" charset="0"/>
              </a:rPr>
              <a:t>Une agriculture diversifiée (</a:t>
            </a:r>
            <a:r>
              <a:rPr lang="fr-FR" sz="1100" dirty="0" smtClean="0"/>
              <a:t>970 exploitations et 1 900 actifs) qui occupe 60% de la surface de l’Ouest Lyonnais (22 900 ha).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dirty="0" smtClean="0"/>
              <a:t>Dans le PADD</a:t>
            </a:r>
            <a:r>
              <a:rPr lang="fr-FR" baseline="0" dirty="0" smtClean="0"/>
              <a:t> - </a:t>
            </a:r>
            <a:r>
              <a:rPr lang="fr-FR" dirty="0" smtClean="0"/>
              <a:t>Principe 3 :</a:t>
            </a:r>
            <a:r>
              <a:rPr lang="fr-FR" baseline="0" dirty="0" smtClean="0"/>
              <a:t> P</a:t>
            </a:r>
            <a:r>
              <a:rPr lang="fr-FR" sz="1100" dirty="0" smtClean="0">
                <a:latin typeface="Calibri" pitchFamily="34" charset="0"/>
              </a:rPr>
              <a:t>réserver le patrimoine naturel et paysager du territoire en assurant la pérennité des espaces agricoles ainsi que la gestion et la mise en valeur des espaces naturels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réflexion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engagée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un nouveau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avec la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Région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suite à un premier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(2003/2009) qui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l’agriculture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</a:t>
            </a:r>
          </a:p>
          <a:p>
            <a:pPr>
              <a:spcBef>
                <a:spcPts val="0"/>
              </a:spcBef>
              <a:buNone/>
            </a:pPr>
            <a:endParaRPr lang="fr-FR" sz="1100" dirty="0" smtClean="0"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compétence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dédiée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la protection des espaces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agricoles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naturels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périurbains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Département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Rhône en 2005 et un travail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initié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l’agglomération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lyonnaise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application de la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relative au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territoires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ruraux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23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Février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2005 –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DTR du 23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Février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2005 et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décrêt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d’application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7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Juillet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2006</a:t>
            </a:r>
          </a:p>
          <a:p>
            <a:pPr>
              <a:spcBef>
                <a:spcPts val="0"/>
              </a:spcBef>
              <a:buNone/>
            </a:pPr>
            <a:endParaRPr lang="fr-FR" sz="11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fr-FR" sz="1100" dirty="0" smtClean="0"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périurbanisation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pression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foncière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mitage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spéculation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…) qui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fragilise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dynamique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morcellement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difficulté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d’accès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foncier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au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fermage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conditions de travail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contraintes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friches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…) et menace la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continuité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bleue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fonctionnalités</a:t>
            </a:r>
            <a:r>
              <a:rPr lang="en-U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écologiques</a:t>
            </a:r>
            <a:endParaRPr lang="en-US" sz="1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8600" indent="-228600">
              <a:spcBef>
                <a:spcPts val="0"/>
              </a:spcBef>
              <a:buAutoNum type="arabicParenR"/>
            </a:pPr>
            <a:r>
              <a:rPr lang="fr-FR" dirty="0" smtClean="0"/>
              <a:t>Protéger</a:t>
            </a:r>
            <a:r>
              <a:rPr lang="fr-FR" baseline="0" dirty="0" smtClean="0"/>
              <a:t> une structure urbaine cohérente, délimitée par des coupures vertes bien identifiées, et des grands espaces agricoles et naturels fonctionnels</a:t>
            </a:r>
          </a:p>
          <a:p>
            <a:pPr marL="228600" indent="-228600">
              <a:spcBef>
                <a:spcPts val="0"/>
              </a:spcBef>
              <a:buAutoNum type="arabicParenR"/>
            </a:pPr>
            <a:r>
              <a:rPr lang="fr-FR" baseline="0" dirty="0" smtClean="0"/>
              <a:t>Garantir le </a:t>
            </a:r>
            <a:r>
              <a:rPr lang="fr-FR" baseline="0" dirty="0" err="1" smtClean="0"/>
              <a:t>fcnmt</a:t>
            </a:r>
            <a:r>
              <a:rPr lang="fr-FR" baseline="0" dirty="0" smtClean="0"/>
              <a:t> écologique du territoire par la protection des corridors biologiques et des zones noyaux (grands espaces naturels)</a:t>
            </a:r>
          </a:p>
          <a:p>
            <a:pPr marL="228600" indent="-228600">
              <a:spcBef>
                <a:spcPts val="0"/>
              </a:spcBef>
              <a:buAutoNum type="arabicParenR"/>
            </a:pPr>
            <a:r>
              <a:rPr lang="fr-FR" baseline="0" dirty="0" smtClean="0"/>
              <a:t>Maintien d’un potentiel foncier agricoles important pour permettre une diversité d’agriculture (pout </a:t>
            </a:r>
            <a:r>
              <a:rPr lang="fr-FR" baseline="0" dirty="0" err="1" smtClean="0"/>
              <a:t>ttes</a:t>
            </a:r>
            <a:r>
              <a:rPr lang="fr-FR" baseline="0" dirty="0" smtClean="0"/>
              <a:t> les échelles de la filière) à proximité du bassin de consommation</a:t>
            </a: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85750" indent="-285750" algn="l" fontAlgn="base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u="sng" dirty="0" smtClean="0">
                <a:latin typeface="Calibri" panose="020F0502020204030204" pitchFamily="34" charset="0"/>
              </a:rPr>
              <a:t>Les périmètres :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Calibri" panose="020F0502020204030204" pitchFamily="34" charset="0"/>
              </a:rPr>
              <a:t>S’appliquent sur les zones A ou N  des PLU et constituent une protection renforcée de ces espaces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Calibri" panose="020F0502020204030204" pitchFamily="34" charset="0"/>
              </a:rPr>
              <a:t>La procédure de révision, dans le sens d’une diminution de surface, requiert un décret interministériel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Calibri" panose="020F0502020204030204" pitchFamily="34" charset="0"/>
              </a:rPr>
              <a:t>Leur portée :</a:t>
            </a:r>
          </a:p>
          <a:p>
            <a:pPr marL="0" lvl="1" algn="just" fontAlgn="base"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</a:pPr>
            <a:r>
              <a:rPr lang="fr-FR" altLang="fr-FR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fr-FR" altLang="fr-FR" sz="1600" dirty="0" smtClean="0">
                <a:latin typeface="Calibri" panose="020F0502020204030204" pitchFamily="34" charset="0"/>
              </a:rPr>
              <a:t> Limitent la spéculation foncière et favorisent l’accès au foncier pour les agriculteurs</a:t>
            </a:r>
          </a:p>
          <a:p>
            <a:pPr marL="0" lvl="1" algn="just" fontAlgn="base"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</a:pPr>
            <a:r>
              <a:rPr lang="fr-FR" altLang="fr-FR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fr-FR" altLang="fr-FR" sz="1600" dirty="0" smtClean="0">
                <a:latin typeface="Calibri" panose="020F0502020204030204" pitchFamily="34" charset="0"/>
              </a:rPr>
              <a:t> Participent au maintien d’outils de production fonctionnels en limitant la consommation des espaces et le mitage</a:t>
            </a:r>
          </a:p>
          <a:p>
            <a:pPr marL="0" lvl="1" algn="just" fontAlgn="base"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</a:pPr>
            <a:r>
              <a:rPr lang="fr-FR" altLang="fr-FR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fr-FR" altLang="fr-FR" sz="1600" dirty="0" smtClean="0">
                <a:latin typeface="Calibri" panose="020F0502020204030204" pitchFamily="34" charset="0"/>
              </a:rPr>
              <a:t>Participent au maintien des enjeux environnementaux</a:t>
            </a:r>
          </a:p>
          <a:p>
            <a:pPr marL="285750" lvl="1" indent="-285750" algn="just" fontAlgn="base"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r>
              <a:rPr lang="fr-FR" altLang="fr-FR" sz="1600" dirty="0" smtClean="0">
                <a:latin typeface="Calibri" panose="020F0502020204030204" pitchFamily="34" charset="0"/>
              </a:rPr>
              <a:t>Assurent la faisabilité du programme d’actions et garantissent la portée des financements publics investis</a:t>
            </a:r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dirty="0" smtClean="0">
                <a:latin typeface="Calibri" panose="020F0502020204030204" pitchFamily="34" charset="0"/>
              </a:rPr>
              <a:t>Animation réalisée</a:t>
            </a:r>
            <a:r>
              <a:rPr lang="fr-FR" altLang="fr-FR" sz="1100" baseline="0" dirty="0" smtClean="0">
                <a:latin typeface="Calibri" panose="020F0502020204030204" pitchFamily="34" charset="0"/>
              </a:rPr>
              <a:t> </a:t>
            </a:r>
            <a:r>
              <a:rPr lang="fr-FR" altLang="fr-FR" sz="1100" dirty="0" smtClean="0">
                <a:latin typeface="Calibri" panose="020F0502020204030204" pitchFamily="34" charset="0"/>
              </a:rPr>
              <a:t>par l’Agence d’urbanisme, la Chambre d’Agriculture du Rhône et le Conservatoire des Espaces Naturels</a:t>
            </a:r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/>
            <a:r>
              <a:rPr lang="fr-FR" dirty="0" smtClean="0">
                <a:latin typeface="Calibri" panose="020F0502020204030204" pitchFamily="34" charset="0"/>
              </a:rPr>
              <a:t>Organisation d’ateliers thématiques permettant d’alimenter le programme d’actions </a:t>
            </a:r>
            <a:r>
              <a:rPr lang="fr-FR" sz="1050" i="1" dirty="0" smtClean="0">
                <a:latin typeface="Calibri" panose="020F0502020204030204" pitchFamily="34" charset="0"/>
              </a:rPr>
              <a:t>(foncier, restauration collective, valorisation du territoire et des produits, biodiversité, ressource en eau, forêt…)</a:t>
            </a:r>
          </a:p>
          <a:p>
            <a:pPr algn="l"/>
            <a:r>
              <a:rPr lang="fr-FR" dirty="0" smtClean="0">
                <a:latin typeface="Calibri" panose="020F0502020204030204" pitchFamily="34" charset="0"/>
              </a:rPr>
              <a:t>Définition de différents scenario d’intervention et validation d’un scenario</a:t>
            </a:r>
          </a:p>
          <a:p>
            <a:pPr algn="l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6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1"/>
            <a:ext cx="3581399" cy="12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898989"/>
                </a:buClr>
                <a:buSzPct val="25000"/>
                <a:buFont typeface="Calibri"/>
                <a:buNone/>
              </a:pPr>
              <a:t>‹N°›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.charme@ouestlyonnais.f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franck.kabalin@rhon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43472" y="2211386"/>
            <a:ext cx="9964365" cy="417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fr-FR" sz="46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Préserver </a:t>
            </a:r>
            <a:r>
              <a:rPr lang="fr-FR" sz="4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et valoriser le foncier </a:t>
            </a:r>
            <a:r>
              <a:rPr lang="fr-FR" sz="46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agricole : le programme de </a:t>
            </a:r>
            <a:r>
              <a:rPr lang="fr-FR" sz="4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protection des espaces naturels et agricoles </a:t>
            </a:r>
            <a:r>
              <a:rPr lang="fr-FR" sz="46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périurbains</a:t>
            </a:r>
            <a:endParaRPr sz="4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 JULLIEN,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Vaugneray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conseiller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départemental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Rhône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Gaëlle CHARME,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chargée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mission Agriculture/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Forêt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Environnement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Syndicat de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</a:t>
            </a: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1026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623392" y="488382"/>
            <a:ext cx="10873208" cy="61809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	Un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outil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protection et un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d’actions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32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SzPct val="100000"/>
            </a:pPr>
            <a:endParaRPr lang="en-US" sz="1100" b="1" dirty="0" smtClean="0">
              <a:latin typeface="Calibri" panose="020F0502020204030204" pitchFamily="34" charset="0"/>
              <a:sym typeface="Calibri"/>
            </a:endParaRPr>
          </a:p>
          <a:p>
            <a:pPr lvl="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SzPct val="100000"/>
            </a:pPr>
            <a:endParaRPr lang="en-US" sz="1100" b="1" dirty="0" smtClean="0">
              <a:latin typeface="Calibri" panose="020F0502020204030204" pitchFamily="34" charset="0"/>
              <a:sym typeface="Calibri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Une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prise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de conscience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politique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l’importance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préserver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les espaces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agricoles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et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naturels</a:t>
            </a:r>
            <a:endParaRPr lang="en-US" sz="1800" dirty="0">
              <a:latin typeface="Calibri" panose="020F0502020204030204" pitchFamily="34" charset="0"/>
              <a:sym typeface="Calibri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La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mise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en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place d’un dialogue entre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élus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agriculteurs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et associations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environnementales</a:t>
            </a:r>
            <a:endParaRPr lang="en-US" sz="1800" dirty="0" smtClean="0">
              <a:latin typeface="Calibri" panose="020F0502020204030204" pitchFamily="34" charset="0"/>
              <a:sym typeface="Calibri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Un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outil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de protection sur du long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terme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(20/30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ans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)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800" dirty="0">
                <a:latin typeface="Calibri" panose="020F0502020204030204" pitchFamily="34" charset="0"/>
                <a:sym typeface="Calibri"/>
              </a:rPr>
              <a:t>Un programme d’actions ambitieux pour l’Ouest Lyonnais financé par le Département et la Région qui permet de mettre en œuvre les objectifs définis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sym typeface="Calibri"/>
              </a:rPr>
              <a:t>Le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lancement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d’actions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opérationnelles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sur le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foncier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agricole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(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répérage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des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friches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,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réorganisation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foncière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, acquisitions…)</a:t>
            </a:r>
          </a:p>
          <a:p>
            <a:pPr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SzPct val="100000"/>
            </a:pPr>
            <a:endParaRPr lang="en-US" sz="1100" b="1" dirty="0">
              <a:latin typeface="Calibri" panose="020F0502020204030204" pitchFamily="34" charset="0"/>
              <a:sym typeface="Calibri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Nécessité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de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rappeler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régulièrement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ce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que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représentent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les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périmètres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PENAP 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Des 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communes 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qui ne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sont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pas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engagées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sym typeface="Calibri"/>
              </a:rPr>
              <a:t>dans</a:t>
            </a:r>
            <a:r>
              <a:rPr lang="en-US" sz="1800" dirty="0">
                <a:latin typeface="Calibri" panose="020F0502020204030204" pitchFamily="34" charset="0"/>
                <a:sym typeface="Calibri"/>
              </a:rPr>
              <a:t> le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processus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mais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pourraient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le faire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dans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sym typeface="Calibri"/>
              </a:rPr>
              <a:t>l’avenir</a:t>
            </a:r>
            <a:endParaRPr lang="en-US" sz="1800" dirty="0">
              <a:latin typeface="Calibri" panose="020F0502020204030204" pitchFamily="34" charset="0"/>
              <a:sym typeface="Calibri"/>
            </a:endParaRPr>
          </a:p>
          <a:p>
            <a:pPr marL="0" lvl="1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SzPct val="100000"/>
            </a:pPr>
            <a:endParaRPr lang="fr-FR" sz="1100" b="1" dirty="0">
              <a:latin typeface="Calibri" panose="020F0502020204030204" pitchFamily="34" charset="0"/>
              <a:sym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1199456" y="476672"/>
            <a:ext cx="10289641" cy="56886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L’impact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PENAP sur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</a:t>
            </a:r>
          </a:p>
          <a:p>
            <a:pPr lvl="0" algn="l" fontAlgn="base">
              <a:lnSpc>
                <a:spcPct val="100000"/>
              </a:lnSpc>
              <a:spcBef>
                <a:spcPts val="1800"/>
              </a:spcBef>
              <a:buClr>
                <a:srgbClr val="ED7A2B"/>
              </a:buClr>
              <a:buSzPct val="100000"/>
            </a:pPr>
            <a:endParaRPr lang="en-US" sz="1900" b="1" smtClean="0">
              <a:latin typeface="Calibri" panose="020F0502020204030204" pitchFamily="34" charset="0"/>
              <a:sym typeface="Calibri"/>
            </a:endParaRPr>
          </a:p>
          <a:p>
            <a:pPr lvl="0" algn="l" fontAlgn="base">
              <a:lnSpc>
                <a:spcPct val="100000"/>
              </a:lnSpc>
              <a:spcBef>
                <a:spcPts val="1800"/>
              </a:spcBef>
              <a:buClr>
                <a:srgbClr val="ED7A2B"/>
              </a:buClr>
              <a:buSzPct val="100000"/>
            </a:pPr>
            <a:endParaRPr lang="en-US" sz="1900" b="1" dirty="0">
              <a:latin typeface="Calibri" panose="020F0502020204030204" pitchFamily="34" charset="0"/>
              <a:sym typeface="Calibri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Un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potentiel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agricole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et naturel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préservé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sur le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territoire</a:t>
            </a:r>
            <a:endParaRPr lang="en-US" sz="1900" dirty="0" smtClean="0">
              <a:latin typeface="Calibri" panose="020F0502020204030204" pitchFamily="34" charset="0"/>
              <a:sym typeface="Calibri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Un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foncier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protégé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dans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sa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vocation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mais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qui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doit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l’être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dans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son usage : concurrence avec les </a:t>
            </a:r>
            <a:r>
              <a:rPr lang="en-US" sz="1900" dirty="0" err="1">
                <a:latin typeface="Calibri" panose="020F0502020204030204" pitchFamily="34" charset="0"/>
                <a:sym typeface="Calibri"/>
              </a:rPr>
              <a:t>chevaux</a:t>
            </a:r>
            <a:r>
              <a:rPr lang="en-US" sz="1900" dirty="0">
                <a:latin typeface="Calibri" panose="020F0502020204030204" pitchFamily="34" charset="0"/>
                <a:sym typeface="Calibri"/>
              </a:rPr>
              <a:t> de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loisirs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,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inquiétudes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sur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l’avenir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de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certaines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filières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agricoles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…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Des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propriétaires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>
                <a:latin typeface="Calibri" panose="020F0502020204030204" pitchFamily="34" charset="0"/>
                <a:sym typeface="Calibri"/>
              </a:rPr>
              <a:t>fonciers</a:t>
            </a:r>
            <a:r>
              <a:rPr lang="en-US" sz="1900" dirty="0">
                <a:latin typeface="Calibri" panose="020F0502020204030204" pitchFamily="34" charset="0"/>
                <a:sym typeface="Calibri"/>
              </a:rPr>
              <a:t> qui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intègrent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la vocation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agricole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de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leurs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terrains</a:t>
            </a:r>
            <a:endParaRPr lang="en-US" sz="1900" dirty="0">
              <a:latin typeface="Calibri" panose="020F0502020204030204" pitchFamily="34" charset="0"/>
              <a:sym typeface="Calibri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Des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nouvelles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>
                <a:latin typeface="Calibri" panose="020F0502020204030204" pitchFamily="34" charset="0"/>
                <a:sym typeface="Calibri"/>
              </a:rPr>
              <a:t>équipes</a:t>
            </a:r>
            <a:r>
              <a:rPr lang="en-US" sz="19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>
                <a:latin typeface="Calibri" panose="020F0502020204030204" pitchFamily="34" charset="0"/>
                <a:sym typeface="Calibri"/>
              </a:rPr>
              <a:t>municipales</a:t>
            </a:r>
            <a:r>
              <a:rPr lang="en-US" sz="1900" dirty="0">
                <a:latin typeface="Calibri" panose="020F0502020204030204" pitchFamily="34" charset="0"/>
                <a:sym typeface="Calibri"/>
              </a:rPr>
              <a:t> qui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doivent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composer avec les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périmètres</a:t>
            </a: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>
                <a:latin typeface="Calibri" panose="020F0502020204030204" pitchFamily="34" charset="0"/>
                <a:sym typeface="Calibri"/>
              </a:rPr>
              <a:t>PENAP </a:t>
            </a:r>
            <a:r>
              <a:rPr lang="en-US" sz="1900" dirty="0" err="1">
                <a:latin typeface="Calibri" panose="020F0502020204030204" pitchFamily="34" charset="0"/>
                <a:sym typeface="Calibri"/>
              </a:rPr>
              <a:t>validés</a:t>
            </a:r>
            <a:endParaRPr lang="en-US" sz="1900" dirty="0">
              <a:latin typeface="Calibri" panose="020F0502020204030204" pitchFamily="34" charset="0"/>
              <a:sym typeface="Calibri"/>
            </a:endParaRPr>
          </a:p>
          <a:p>
            <a:pPr marL="742950" lvl="1" indent="-285750" algn="just"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900" dirty="0" smtClean="0">
                <a:latin typeface="Calibri" panose="020F0502020204030204" pitchFamily="34" charset="0"/>
                <a:sym typeface="Calibri"/>
              </a:rPr>
              <a:t>Un message </a:t>
            </a:r>
            <a:r>
              <a:rPr lang="en-US" sz="1900" dirty="0">
                <a:latin typeface="Calibri" panose="020F0502020204030204" pitchFamily="34" charset="0"/>
                <a:sym typeface="Calibri"/>
              </a:rPr>
              <a:t>fort </a:t>
            </a:r>
            <a:r>
              <a:rPr lang="en-US" sz="1900" dirty="0" err="1">
                <a:latin typeface="Calibri" panose="020F0502020204030204" pitchFamily="34" charset="0"/>
                <a:sym typeface="Calibri"/>
              </a:rPr>
              <a:t>auprès</a:t>
            </a:r>
            <a:r>
              <a:rPr lang="en-US" sz="1900" dirty="0">
                <a:latin typeface="Calibri" panose="020F0502020204030204" pitchFamily="34" charset="0"/>
                <a:sym typeface="Calibri"/>
              </a:rPr>
              <a:t> des </a:t>
            </a:r>
            <a:r>
              <a:rPr lang="en-US" sz="1900" dirty="0" err="1">
                <a:latin typeface="Calibri" panose="020F0502020204030204" pitchFamily="34" charset="0"/>
                <a:sym typeface="Calibri"/>
              </a:rPr>
              <a:t>propriétaires</a:t>
            </a:r>
            <a:r>
              <a:rPr lang="en-US" sz="1900" dirty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900" dirty="0" err="1" smtClean="0">
                <a:latin typeface="Calibri" panose="020F0502020204030204" pitchFamily="34" charset="0"/>
                <a:sym typeface="Calibri"/>
              </a:rPr>
              <a:t>fonciers</a:t>
            </a:r>
            <a:endParaRPr lang="en-US" sz="1900" dirty="0" smtClean="0">
              <a:latin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604837" y="1763711"/>
            <a:ext cx="11244300" cy="410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plus loin…</a:t>
            </a:r>
            <a:endParaRPr lang="en-US" sz="14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SzPct val="100000"/>
              <a:buFont typeface="Wingdings" panose="05000000000000000000" pitchFamily="2" charset="2"/>
              <a:buChar char="î"/>
            </a:pPr>
            <a:r>
              <a:rPr lang="en-US" sz="1600" dirty="0">
                <a:latin typeface="Calibri" panose="020F0502020204030204" pitchFamily="34" charset="0"/>
                <a:sym typeface="Calibri"/>
              </a:rPr>
              <a:t>Véronique COUZON / Gaëlle CHARME, Syndicat de </a:t>
            </a:r>
            <a:r>
              <a:rPr lang="en-US" sz="1600" dirty="0" err="1">
                <a:latin typeface="Calibri" panose="020F0502020204030204" pitchFamily="34" charset="0"/>
                <a:sym typeface="Calibri"/>
              </a:rPr>
              <a:t>l’Ouest</a:t>
            </a:r>
            <a:r>
              <a:rPr lang="en-US" sz="1600" dirty="0">
                <a:latin typeface="Calibri" panose="020F0502020204030204" pitchFamily="34" charset="0"/>
                <a:sym typeface="Calibri"/>
              </a:rPr>
              <a:t> Lyonnais, </a:t>
            </a:r>
            <a:r>
              <a:rPr lang="en-US" sz="1600" dirty="0">
                <a:latin typeface="Calibri" panose="020F0502020204030204" pitchFamily="34" charset="0"/>
                <a:sym typeface="Calibri"/>
                <a:hlinkClick r:id="rId3"/>
              </a:rPr>
              <a:t>g.charme@ouestlyonnais.fr</a:t>
            </a:r>
            <a:r>
              <a:rPr lang="en-US" sz="1600" dirty="0">
                <a:latin typeface="Calibri" panose="020F0502020204030204" pitchFamily="34" charset="0"/>
                <a:sym typeface="Calibri"/>
              </a:rPr>
              <a:t>, 04.78.48.37.47</a:t>
            </a:r>
          </a:p>
          <a:p>
            <a:pPr marL="28575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SzPct val="100000"/>
              <a:buFont typeface="Wingdings" panose="05000000000000000000" pitchFamily="2" charset="2"/>
              <a:buChar char="î"/>
            </a:pPr>
            <a:endParaRPr lang="en-US" sz="1600" dirty="0">
              <a:latin typeface="Calibri" panose="020F0502020204030204" pitchFamily="34" charset="0"/>
              <a:sym typeface="Calibri"/>
            </a:endParaRPr>
          </a:p>
          <a:p>
            <a:pPr marL="28575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SzPct val="100000"/>
              <a:buFont typeface="Wingdings" panose="05000000000000000000" pitchFamily="2" charset="2"/>
              <a:buChar char="î"/>
            </a:pPr>
            <a:r>
              <a:rPr lang="en-US" sz="1600" dirty="0">
                <a:latin typeface="Calibri" panose="020F0502020204030204" pitchFamily="34" charset="0"/>
                <a:sym typeface="Calibri"/>
              </a:rPr>
              <a:t>- Franck KABALIN, </a:t>
            </a:r>
            <a:r>
              <a:rPr lang="en-US" sz="1600" dirty="0" err="1">
                <a:latin typeface="Calibri" panose="020F0502020204030204" pitchFamily="34" charset="0"/>
                <a:sym typeface="Calibri"/>
              </a:rPr>
              <a:t>Département</a:t>
            </a:r>
            <a:r>
              <a:rPr lang="en-US" sz="1600" dirty="0">
                <a:latin typeface="Calibri" panose="020F0502020204030204" pitchFamily="34" charset="0"/>
                <a:sym typeface="Calibri"/>
              </a:rPr>
              <a:t> du Rhône, </a:t>
            </a:r>
            <a:r>
              <a:rPr lang="fr-FR" sz="1600" dirty="0">
                <a:latin typeface="Calibri" panose="020F0502020204030204" pitchFamily="34" charset="0"/>
                <a:hlinkClick r:id="rId4" tooltip="blocked::blocked::mailto:franck.kabalin@rhone.fr&#10;blocked::mailto:franck.kabalin@rhone.fr"/>
              </a:rPr>
              <a:t>franck.kabalin@rhone.fr</a:t>
            </a:r>
            <a:r>
              <a:rPr lang="fr-FR" sz="1600" dirty="0">
                <a:latin typeface="Calibri" panose="020F0502020204030204" pitchFamily="34" charset="0"/>
              </a:rPr>
              <a:t> , 04.72.61.78.83</a:t>
            </a:r>
            <a:endParaRPr lang="en-US" sz="1600" dirty="0">
              <a:latin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996369" y="260648"/>
            <a:ext cx="11012399" cy="5760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sz="40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0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 </a:t>
            </a:r>
            <a:endParaRPr lang="en-US"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La carte du territo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191" y="1108506"/>
            <a:ext cx="3750347" cy="52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42399" y="2204864"/>
            <a:ext cx="3281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sz="1600" dirty="0" smtClean="0">
                <a:latin typeface="Calibri" panose="020F0502020204030204" pitchFamily="34" charset="0"/>
              </a:rPr>
              <a:t>Au cœur du triangle Lyon / </a:t>
            </a:r>
          </a:p>
          <a:p>
            <a:pPr>
              <a:buClr>
                <a:srgbClr val="ED7A2B"/>
              </a:buClr>
            </a:pPr>
            <a:r>
              <a:rPr lang="fr-FR" sz="1600" dirty="0" smtClean="0">
                <a:latin typeface="Calibri" panose="020F0502020204030204" pitchFamily="34" charset="0"/>
              </a:rPr>
              <a:t>      St Etienne / Roanne</a:t>
            </a:r>
          </a:p>
          <a:p>
            <a:pPr>
              <a:buClr>
                <a:srgbClr val="ED7A2B"/>
              </a:buClr>
            </a:pPr>
            <a:endParaRPr lang="fr-FR" sz="16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sz="1600" dirty="0" smtClean="0">
                <a:latin typeface="Calibri" panose="020F0502020204030204" pitchFamily="34" charset="0"/>
              </a:rPr>
              <a:t>4 </a:t>
            </a:r>
            <a:r>
              <a:rPr lang="fr-FR" sz="1600" dirty="0">
                <a:latin typeface="Calibri" panose="020F0502020204030204" pitchFamily="34" charset="0"/>
              </a:rPr>
              <a:t>communautés de communes</a:t>
            </a:r>
            <a:r>
              <a:rPr lang="fr-FR" sz="1600" dirty="0" smtClean="0">
                <a:latin typeface="Calibri" panose="020F0502020204030204" pitchFamily="34" charset="0"/>
              </a:rPr>
              <a:t>, 46 </a:t>
            </a:r>
            <a:r>
              <a:rPr lang="fr-FR" sz="1600" dirty="0">
                <a:latin typeface="Calibri" panose="020F0502020204030204" pitchFamily="34" charset="0"/>
              </a:rPr>
              <a:t>communes</a:t>
            </a:r>
          </a:p>
          <a:p>
            <a:pPr marL="285750" indent="-285750">
              <a:buClr>
                <a:srgbClr val="ED7A2B"/>
              </a:buClr>
              <a:buFont typeface="Wingdings" panose="05000000000000000000" pitchFamily="2" charset="2"/>
              <a:buChar char="î"/>
            </a:pPr>
            <a:endParaRPr lang="fr-FR" sz="16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sz="1600" dirty="0" smtClean="0">
                <a:latin typeface="Calibri" panose="020F0502020204030204" pitchFamily="34" charset="0"/>
              </a:rPr>
              <a:t>120 </a:t>
            </a:r>
            <a:r>
              <a:rPr lang="fr-FR" sz="1600" dirty="0">
                <a:latin typeface="Calibri" panose="020F0502020204030204" pitchFamily="34" charset="0"/>
              </a:rPr>
              <a:t>000 habitants, 460 km²</a:t>
            </a:r>
          </a:p>
          <a:p>
            <a:pPr marL="285750" indent="-285750">
              <a:buClr>
                <a:srgbClr val="ED7A2B"/>
              </a:buClr>
              <a:buFont typeface="Wingdings" panose="05000000000000000000" pitchFamily="2" charset="2"/>
              <a:buChar char="î"/>
            </a:pPr>
            <a:endParaRPr lang="fr-FR" sz="16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sz="1600" dirty="0" smtClean="0">
                <a:latin typeface="Calibri" panose="020F0502020204030204" pitchFamily="34" charset="0"/>
              </a:rPr>
              <a:t>Limitrophe </a:t>
            </a:r>
            <a:r>
              <a:rPr lang="fr-FR" sz="1600" dirty="0">
                <a:latin typeface="Calibri" panose="020F0502020204030204" pitchFamily="34" charset="0"/>
              </a:rPr>
              <a:t>avec </a:t>
            </a:r>
            <a:r>
              <a:rPr lang="fr-FR" sz="1600" dirty="0" smtClean="0">
                <a:latin typeface="Calibri" panose="020F0502020204030204" pitchFamily="34" charset="0"/>
              </a:rPr>
              <a:t>la Métropole Lyonnaise</a:t>
            </a:r>
          </a:p>
          <a:p>
            <a:pPr marL="285750" indent="-285750">
              <a:buClr>
                <a:srgbClr val="ED7A2B"/>
              </a:buClr>
              <a:buFont typeface="Wingdings" panose="05000000000000000000" pitchFamily="2" charset="2"/>
              <a:buChar char="î"/>
            </a:pPr>
            <a:endParaRPr lang="fr-FR" sz="16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sz="1600" dirty="0" smtClean="0">
                <a:latin typeface="Calibri" panose="020F0502020204030204" pitchFamily="34" charset="0"/>
              </a:rPr>
              <a:t>Un territoire de projet structuré autour du Syndicat de l’Ouest Lyonnais </a:t>
            </a:r>
            <a:r>
              <a:rPr lang="fr-FR" sz="1200" i="1" dirty="0" smtClean="0">
                <a:latin typeface="Calibri" panose="020F0502020204030204" pitchFamily="34" charset="0"/>
              </a:rPr>
              <a:t>(planification et développement)</a:t>
            </a:r>
            <a:endParaRPr lang="fr-FR" sz="1200" i="1" dirty="0"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9" r="18253"/>
          <a:stretch/>
        </p:blipFill>
        <p:spPr>
          <a:xfrm>
            <a:off x="407368" y="1682581"/>
            <a:ext cx="4135030" cy="49643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8" name="IMG1" descr="image9b08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996369" y="476672"/>
            <a:ext cx="11012399" cy="5544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sz="40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0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 </a:t>
            </a:r>
            <a:endParaRPr lang="en-US"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47729" y="1628800"/>
            <a:ext cx="446449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dirty="0">
                <a:latin typeface="Calibri" panose="020F0502020204030204" pitchFamily="34" charset="0"/>
              </a:rPr>
              <a:t>Une majeure partie du territoire occupée par des espaces agricoles ou naturels</a:t>
            </a:r>
          </a:p>
          <a:p>
            <a:pPr marL="285750" indent="-285750">
              <a:spcAft>
                <a:spcPts val="600"/>
              </a:spcAft>
              <a:buClr>
                <a:srgbClr val="ED7A2B"/>
              </a:buClr>
              <a:buFont typeface="Wingdings" panose="05000000000000000000" pitchFamily="2" charset="2"/>
              <a:buChar char="î"/>
            </a:pPr>
            <a:endParaRPr lang="fr-FR" sz="1800" b="1" dirty="0" smtClean="0"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sz="1800" b="1" dirty="0" smtClean="0">
                <a:latin typeface="Calibri" panose="020F0502020204030204" pitchFamily="34" charset="0"/>
              </a:rPr>
              <a:t>Des atouts</a:t>
            </a:r>
          </a:p>
          <a:p>
            <a:pPr marL="285750" lvl="1" indent="-285750" eaLnBrk="1" hangingPunct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Calibri" panose="020F0502020204030204" pitchFamily="34" charset="0"/>
              </a:rPr>
              <a:t>Une </a:t>
            </a:r>
            <a:r>
              <a:rPr lang="fr-FR" altLang="fr-FR" sz="1600" dirty="0">
                <a:latin typeface="Calibri" panose="020F0502020204030204" pitchFamily="34" charset="0"/>
              </a:rPr>
              <a:t>mosaïque agricole riche de sa diversité</a:t>
            </a:r>
          </a:p>
          <a:p>
            <a:pPr marL="285750" lvl="1" indent="-285750" eaLnBrk="1" hangingPunct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Un réseau d’espaces naturels remarquables</a:t>
            </a:r>
          </a:p>
          <a:p>
            <a:pPr marL="285750" lvl="1" indent="-285750" eaLnBrk="1" hangingPunct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Des paysages constituant une marque identitaire à </a:t>
            </a:r>
            <a:r>
              <a:rPr lang="fr-FR" altLang="fr-FR" sz="1600" dirty="0" smtClean="0">
                <a:latin typeface="Calibri" panose="020F0502020204030204" pitchFamily="34" charset="0"/>
              </a:rPr>
              <a:t>préserver</a:t>
            </a:r>
          </a:p>
          <a:p>
            <a:pPr lvl="1" eaLnBrk="1" hangingPunct="1"/>
            <a:endParaRPr lang="fr-FR" altLang="fr-FR" dirty="0">
              <a:latin typeface="Calibri" panose="020F050202020403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>
                <a:latin typeface="Calibri" panose="020F0502020204030204" pitchFamily="34" charset="0"/>
              </a:rPr>
              <a:t>Des menaces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Agriculture vulnérable, dynamique plutôt régressive, soumise à de fortes pressions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Espaces naturels à l’équilibre général et au bon fonctionnement écologique menacés par les pressions urbaines et la diminution de l’activité agricole</a:t>
            </a:r>
          </a:p>
          <a:p>
            <a:pPr marL="285750" lvl="1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Modification et banalisation des paysages, perte d’identité</a:t>
            </a:r>
            <a:endParaRPr lang="fr-FR" sz="1600" dirty="0"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8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ibith\Desktop\DOG arrêté le 7 avril 2010.jpg"/>
          <p:cNvPicPr>
            <a:picLocks noChangeAspect="1" noChangeArrowheads="1"/>
          </p:cNvPicPr>
          <p:nvPr/>
        </p:nvPicPr>
        <p:blipFill>
          <a:blip r:embed="rId5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31" y="1545691"/>
            <a:ext cx="3504089" cy="505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ibith\Desktop\CCVG Vourles.jpg"/>
          <p:cNvPicPr>
            <a:picLocks noChangeAspect="1" noChangeArrowheads="1"/>
          </p:cNvPicPr>
          <p:nvPr/>
        </p:nvPicPr>
        <p:blipFill>
          <a:blip r:embed="rId6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8" t="13382" r="9550" b="13551"/>
          <a:stretch>
            <a:fillRect/>
          </a:stretch>
        </p:blipFill>
        <p:spPr bwMode="auto">
          <a:xfrm>
            <a:off x="9120336" y="1638306"/>
            <a:ext cx="2785087" cy="366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4"/>
          <p:cNvSpPr txBox="1">
            <a:spLocks noChangeArrowheads="1"/>
          </p:cNvSpPr>
          <p:nvPr/>
        </p:nvSpPr>
        <p:spPr bwMode="auto">
          <a:xfrm>
            <a:off x="9160368" y="1649043"/>
            <a:ext cx="2152148" cy="41549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r>
              <a:rPr lang="fr-FR" altLang="fr-FR" sz="1050" dirty="0">
                <a:latin typeface="Calibri" pitchFamily="34" charset="0"/>
              </a:rPr>
              <a:t>Un réseau d’irrigation coupé par de l’habitat et non exploité </a:t>
            </a:r>
            <a:r>
              <a:rPr lang="fr-FR" altLang="fr-FR" sz="1050" dirty="0" smtClean="0">
                <a:latin typeface="Calibri" pitchFamily="34" charset="0"/>
              </a:rPr>
              <a:t>pleinement</a:t>
            </a:r>
            <a:endParaRPr lang="fr-FR" altLang="fr-FR" sz="10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73914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92"/>
          <p:cNvSpPr txBox="1">
            <a:spLocks/>
          </p:cNvSpPr>
          <p:nvPr/>
        </p:nvSpPr>
        <p:spPr>
          <a:xfrm>
            <a:off x="1847528" y="332656"/>
            <a:ext cx="9577064" cy="6453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SzPct val="25000"/>
            </a:pP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Le </a:t>
            </a:r>
            <a:r>
              <a:rPr lang="en-US" sz="4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</a:t>
            </a:r>
          </a:p>
          <a:p>
            <a:pPr>
              <a:spcBef>
                <a:spcPts val="0"/>
              </a:spcBef>
              <a:buSzPct val="25000"/>
            </a:pPr>
            <a:endPara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25000"/>
            </a:pPr>
            <a:endPara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25000"/>
            </a:pPr>
            <a:endPara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SzPct val="25000"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SzPct val="100000"/>
              <a:buFont typeface="Wingdings" panose="05000000000000000000" pitchFamily="2" charset="2"/>
              <a:buChar char="î"/>
            </a:pPr>
            <a:r>
              <a:rPr lang="en-US" sz="1800" b="1" u="sng" dirty="0" smtClean="0">
                <a:latin typeface="Calibri" panose="020F0502020204030204" pitchFamily="34" charset="0"/>
                <a:sym typeface="Calibri"/>
              </a:rPr>
              <a:t>Un </a:t>
            </a:r>
            <a:r>
              <a:rPr lang="en-US" sz="1800" b="1" u="sng" dirty="0" err="1" smtClean="0">
                <a:latin typeface="Calibri" panose="020F0502020204030204" pitchFamily="34" charset="0"/>
                <a:sym typeface="Calibri"/>
              </a:rPr>
              <a:t>contexte</a:t>
            </a:r>
            <a:r>
              <a:rPr lang="en-US" sz="1800" b="1" u="sng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en-US" sz="1800" b="1" u="sng" dirty="0" err="1" smtClean="0">
                <a:latin typeface="Calibri" panose="020F0502020204030204" pitchFamily="34" charset="0"/>
                <a:sym typeface="Calibri"/>
              </a:rPr>
              <a:t>politique</a:t>
            </a:r>
            <a:r>
              <a:rPr lang="en-US" sz="1800" b="1" u="sng" dirty="0" smtClean="0">
                <a:latin typeface="Calibri" panose="020F0502020204030204" pitchFamily="34" charset="0"/>
                <a:sym typeface="Calibri"/>
              </a:rPr>
              <a:t> favorable </a:t>
            </a:r>
            <a:r>
              <a:rPr lang="en-US" sz="1800" b="1" u="sng" dirty="0" err="1" smtClean="0">
                <a:latin typeface="Calibri" panose="020F0502020204030204" pitchFamily="34" charset="0"/>
                <a:sym typeface="Calibri"/>
              </a:rPr>
              <a:t>en</a:t>
            </a:r>
            <a:r>
              <a:rPr lang="en-US" sz="1800" b="1" u="sng" dirty="0" smtClean="0">
                <a:latin typeface="Calibri" panose="020F0502020204030204" pitchFamily="34" charset="0"/>
                <a:sym typeface="Calibri"/>
              </a:rPr>
              <a:t> 2011 :</a:t>
            </a:r>
            <a:endParaRPr lang="en-US" sz="1800" b="1" u="sng" dirty="0">
              <a:latin typeface="Calibri" panose="020F0502020204030204" pitchFamily="34" charset="0"/>
              <a:sym typeface="Calibri"/>
            </a:endParaRPr>
          </a:p>
          <a:p>
            <a:pPr marL="400050" lvl="0" indent="-285750" algn="just">
              <a:lnSpc>
                <a:spcPct val="110000"/>
              </a:lnSpc>
              <a:buSzPct val="100000"/>
              <a:buFontTx/>
              <a:buChar char="-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SCOT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validé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affiche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clairement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préservation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espaces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agricoles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naturels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just">
              <a:lnSpc>
                <a:spcPct val="110000"/>
              </a:lnSpc>
              <a:buSzPct val="100000"/>
              <a:buFontTx/>
              <a:buChar char="-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réflexion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engagée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pour un nouveau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avec la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Région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l’agriculture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</a:t>
            </a:r>
          </a:p>
          <a:p>
            <a:pPr marL="400050" lvl="0" indent="-285750" algn="just">
              <a:lnSpc>
                <a:spcPct val="110000"/>
              </a:lnSpc>
              <a:buSzPct val="100000"/>
              <a:buFontTx/>
              <a:buChar char="-"/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compétence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dédiée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la protection des espaces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agricoles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naturels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périurbains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Département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Rhône en 2005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un travail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initié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l’agglomération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lyonnaise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>
              <a:buSzPct val="100000"/>
              <a:buFont typeface="Calibri"/>
              <a:buChar char="-"/>
            </a:pPr>
            <a:endParaRPr lang="en-U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SzPct val="100000"/>
            </a:pPr>
            <a:endParaRPr lang="en-US" sz="1800" b="1" u="sng" dirty="0">
              <a:latin typeface="Calibri" panose="020F0502020204030204" pitchFamily="34" charset="0"/>
              <a:sym typeface="Calibri"/>
            </a:endParaRPr>
          </a:p>
          <a:p>
            <a:pPr marL="400050" indent="-285750" algn="just">
              <a:buSzPct val="100000"/>
              <a:buFont typeface="Wingdings"/>
              <a:buChar char="è"/>
            </a:pP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phénomène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périurbanisation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fragilise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dynamique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menace la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continuité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bleue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fonctionnalités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écologiques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indent="-285750" algn="just">
              <a:buSzPct val="100000"/>
              <a:buFont typeface="Wingdings"/>
              <a:buChar char="è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  <a:buFont typeface="Arial"/>
              <a:buChar char="-"/>
            </a:pPr>
            <a:endParaRPr lang="en-US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</a:pPr>
            <a:endParaRPr lang="en-US"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986023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:\ENAP CG 69\ENAP SOL\Cartothèque SOL\Agence\SOl 1_50 Synt 3-E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86" y="1435518"/>
            <a:ext cx="4231660" cy="5417840"/>
          </a:xfrm>
          <a:prstGeom prst="rect">
            <a:avLst/>
          </a:prstGeom>
          <a:noFill/>
        </p:spPr>
      </p:pic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4151784" y="188640"/>
            <a:ext cx="8040216" cy="636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démarche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PENAP sur </a:t>
            </a:r>
            <a:r>
              <a:rPr lang="en-US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</a:t>
            </a: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en-US" sz="1800" b="1" dirty="0" err="1" smtClean="0">
                <a:latin typeface="Calibri" panose="020F0502020204030204" pitchFamily="34" charset="0"/>
                <a:sym typeface="Calibri"/>
              </a:rPr>
              <a:t>Volonté</a:t>
            </a:r>
            <a:r>
              <a:rPr lang="en-US" sz="1800" b="1" dirty="0" smtClean="0">
                <a:latin typeface="Calibri" panose="020F0502020204030204" pitchFamily="34" charset="0"/>
                <a:sym typeface="Calibri"/>
              </a:rPr>
              <a:t> des </a:t>
            </a:r>
            <a:r>
              <a:rPr lang="en-US" sz="1800" b="1" dirty="0" err="1" smtClean="0">
                <a:latin typeface="Calibri" panose="020F0502020204030204" pitchFamily="34" charset="0"/>
                <a:sym typeface="Calibri"/>
              </a:rPr>
              <a:t>élus</a:t>
            </a:r>
            <a:r>
              <a:rPr lang="en-US" sz="1800" b="1" dirty="0" smtClean="0">
                <a:latin typeface="Calibri" panose="020F0502020204030204" pitchFamily="34" charset="0"/>
                <a:sym typeface="Calibri"/>
              </a:rPr>
              <a:t> de </a:t>
            </a:r>
            <a:r>
              <a:rPr lang="en-US" sz="1800" b="1" dirty="0" err="1" smtClean="0">
                <a:latin typeface="Calibri" panose="020F0502020204030204" pitchFamily="34" charset="0"/>
                <a:sym typeface="Calibri"/>
              </a:rPr>
              <a:t>l’Ouest</a:t>
            </a:r>
            <a:r>
              <a:rPr lang="en-US" sz="1800" b="1" dirty="0" smtClean="0">
                <a:latin typeface="Calibri" panose="020F0502020204030204" pitchFamily="34" charset="0"/>
                <a:sym typeface="Calibri"/>
              </a:rPr>
              <a:t> Lyonnais</a:t>
            </a:r>
            <a:r>
              <a:rPr lang="en-US" sz="1800" dirty="0" smtClean="0">
                <a:latin typeface="Calibri" panose="020F0502020204030204" pitchFamily="34" charset="0"/>
                <a:sym typeface="Calibri"/>
              </a:rPr>
              <a:t> </a:t>
            </a:r>
            <a:r>
              <a:rPr lang="fr-FR" sz="1800" dirty="0">
                <a:latin typeface="Calibri" panose="020F0502020204030204" pitchFamily="34" charset="0"/>
              </a:rPr>
              <a:t>de </a:t>
            </a:r>
            <a:r>
              <a:rPr lang="fr-FR" sz="1800" dirty="0">
                <a:latin typeface="Calibri" panose="020F0502020204030204" pitchFamily="34" charset="0"/>
                <a:sym typeface="Wingdings" pitchFamily="2" charset="2"/>
              </a:rPr>
              <a:t>définir une politique agricole et environnementale volontariste et partagée afin de </a:t>
            </a:r>
            <a:r>
              <a:rPr lang="fr-FR" sz="1800" dirty="0">
                <a:latin typeface="Calibri" panose="020F0502020204030204" pitchFamily="34" charset="0"/>
              </a:rPr>
              <a:t>mobiliser les moyens à leur </a:t>
            </a:r>
            <a:r>
              <a:rPr lang="fr-FR" sz="1800" dirty="0" smtClean="0">
                <a:latin typeface="Calibri" panose="020F0502020204030204" pitchFamily="34" charset="0"/>
              </a:rPr>
              <a:t>disposition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</a:pPr>
            <a:endParaRPr lang="fr-FR" sz="1200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sz="1800" b="1" dirty="0" smtClean="0">
                <a:latin typeface="Calibri" panose="020F0502020204030204" pitchFamily="34" charset="0"/>
              </a:rPr>
              <a:t>Objectif du Département du Rhône</a:t>
            </a:r>
            <a:r>
              <a:rPr lang="fr-FR" sz="1800" dirty="0" smtClean="0">
                <a:latin typeface="Calibri" panose="020F0502020204030204" pitchFamily="34" charset="0"/>
              </a:rPr>
              <a:t> de m</a:t>
            </a:r>
            <a:r>
              <a:rPr lang="fr-FR" altLang="fr-FR" sz="1800" dirty="0" smtClean="0">
                <a:latin typeface="Calibri" panose="020F0502020204030204" pitchFamily="34" charset="0"/>
              </a:rPr>
              <a:t>aintenir </a:t>
            </a:r>
            <a:r>
              <a:rPr lang="fr-FR" altLang="fr-FR" sz="1800" dirty="0">
                <a:latin typeface="Calibri" panose="020F0502020204030204" pitchFamily="34" charset="0"/>
              </a:rPr>
              <a:t>et développer l’activité agricole et la présence d’espaces naturels de qualité dans </a:t>
            </a:r>
            <a:r>
              <a:rPr lang="fr-FR" altLang="fr-FR" sz="1800" dirty="0" smtClean="0">
                <a:latin typeface="Calibri" panose="020F0502020204030204" pitchFamily="34" charset="0"/>
              </a:rPr>
              <a:t>des territoires </a:t>
            </a:r>
            <a:r>
              <a:rPr lang="fr-FR" altLang="fr-FR" sz="1800" dirty="0">
                <a:latin typeface="Calibri" panose="020F0502020204030204" pitchFamily="34" charset="0"/>
              </a:rPr>
              <a:t>périurbain </a:t>
            </a:r>
            <a:endParaRPr lang="fr-FR" sz="1800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</a:pPr>
            <a:endParaRPr lang="fr-FR" sz="1800" b="1" u="sng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sz="1800" b="1" u="sng" dirty="0" smtClean="0">
                <a:latin typeface="Calibri" panose="020F0502020204030204" pitchFamily="34" charset="0"/>
              </a:rPr>
              <a:t>Enjeux </a:t>
            </a:r>
            <a:r>
              <a:rPr lang="fr-FR" sz="1800" b="1" u="sng" dirty="0">
                <a:latin typeface="Calibri" panose="020F050202020403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</a:rPr>
              <a:t>Structuration urbaine : </a:t>
            </a:r>
            <a:r>
              <a:rPr lang="fr-FR" sz="1800" dirty="0">
                <a:latin typeface="Calibri" panose="020F0502020204030204" pitchFamily="34" charset="0"/>
              </a:rPr>
              <a:t>protéger la trame et les coupures </a:t>
            </a:r>
            <a:r>
              <a:rPr lang="fr-FR" sz="1800" dirty="0" smtClean="0">
                <a:latin typeface="Calibri" panose="020F0502020204030204" pitchFamily="34" charset="0"/>
              </a:rPr>
              <a:t>vertes et des grands espaces agricoles et naturels fonctionnels sur du long terme</a:t>
            </a:r>
            <a:endParaRPr lang="fr-FR" sz="1800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</a:rPr>
              <a:t>Environnement :</a:t>
            </a:r>
            <a:r>
              <a:rPr lang="fr-FR" sz="1800" dirty="0">
                <a:latin typeface="Calibri" panose="020F0502020204030204" pitchFamily="34" charset="0"/>
              </a:rPr>
              <a:t> garantir le fonctionnement écologique du territoire par </a:t>
            </a:r>
            <a:r>
              <a:rPr lang="fr-FR" sz="1800" dirty="0" smtClean="0">
                <a:latin typeface="Calibri" panose="020F0502020204030204" pitchFamily="34" charset="0"/>
              </a:rPr>
              <a:t>la protection des </a:t>
            </a:r>
            <a:r>
              <a:rPr lang="fr-FR" sz="1800" dirty="0">
                <a:latin typeface="Calibri" panose="020F0502020204030204" pitchFamily="34" charset="0"/>
              </a:rPr>
              <a:t>corridors </a:t>
            </a:r>
            <a:r>
              <a:rPr lang="fr-FR" sz="1800" dirty="0" smtClean="0">
                <a:latin typeface="Calibri" panose="020F0502020204030204" pitchFamily="34" charset="0"/>
              </a:rPr>
              <a:t>et des zones noyaux, préserver et restaurer la trame verte et bleue à l’échelle du territoire et en lien avec les espaces voisins</a:t>
            </a:r>
            <a:endParaRPr lang="fr-FR" sz="1800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fr-FR" sz="1800" dirty="0">
                <a:latin typeface="Calibri" panose="020F0502020204030204" pitchFamily="34" charset="0"/>
              </a:rPr>
              <a:t> </a:t>
            </a:r>
            <a:r>
              <a:rPr lang="fr-FR" sz="1800" b="1" dirty="0">
                <a:latin typeface="Calibri" panose="020F0502020204030204" pitchFamily="34" charset="0"/>
              </a:rPr>
              <a:t>Agriculture </a:t>
            </a:r>
            <a:r>
              <a:rPr lang="fr-FR" sz="1800" b="1" dirty="0" smtClean="0">
                <a:latin typeface="Calibri" panose="020F0502020204030204" pitchFamily="34" charset="0"/>
              </a:rPr>
              <a:t>: </a:t>
            </a:r>
            <a:r>
              <a:rPr lang="fr-FR" sz="1800" dirty="0" smtClean="0">
                <a:latin typeface="Calibri" panose="020F0502020204030204" pitchFamily="34" charset="0"/>
              </a:rPr>
              <a:t>assurer </a:t>
            </a:r>
            <a:r>
              <a:rPr lang="fr-FR" sz="1800" dirty="0">
                <a:latin typeface="Calibri" panose="020F0502020204030204" pitchFamily="34" charset="0"/>
              </a:rPr>
              <a:t>à long terme un potentiel agricole suffisamment important pour qu’il permette une économie viable et une structuration de filière </a:t>
            </a:r>
            <a:r>
              <a:rPr lang="fr-FR" sz="1800" dirty="0" smtClean="0">
                <a:latin typeface="Calibri" panose="020F0502020204030204" pitchFamily="34" charset="0"/>
              </a:rPr>
              <a:t>territorialisée, dans le maintien d’une </a:t>
            </a:r>
            <a:r>
              <a:rPr lang="fr-FR" sz="1800" dirty="0">
                <a:latin typeface="Calibri" panose="020F0502020204030204" pitchFamily="34" charset="0"/>
              </a:rPr>
              <a:t>diversité et </a:t>
            </a:r>
            <a:r>
              <a:rPr lang="fr-FR" sz="1800" dirty="0" smtClean="0">
                <a:latin typeface="Calibri" panose="020F0502020204030204" pitchFamily="34" charset="0"/>
              </a:rPr>
              <a:t>d’une </a:t>
            </a:r>
            <a:r>
              <a:rPr lang="fr-FR" sz="1800" dirty="0">
                <a:latin typeface="Calibri" panose="020F0502020204030204" pitchFamily="34" charset="0"/>
              </a:rPr>
              <a:t>complémentarité des activités agricoles </a:t>
            </a:r>
          </a:p>
          <a:p>
            <a:pPr marL="114300" marR="0"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75848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95400" y="188640"/>
            <a:ext cx="11233248" cy="636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La Protection des Espaces </a:t>
            </a:r>
            <a:r>
              <a:rPr lang="en-US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Agricoles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				</a:t>
            </a:r>
            <a:r>
              <a:rPr lang="en-US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Naturels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Périurbains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(PENAP)</a:t>
            </a: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</a:pPr>
            <a:endParaRPr lang="fr-FR" b="1" u="sng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>
                <a:latin typeface="Calibri" panose="020F0502020204030204" pitchFamily="34" charset="0"/>
              </a:rPr>
              <a:t>Une politique au service d’un projet de territoire, dans le cadre d’une démarche 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partenariale, avec le Département comme chef de file</a:t>
            </a:r>
            <a:endParaRPr lang="fr-FR" altLang="fr-FR" sz="1800" b="1" dirty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endParaRPr lang="fr-FR" sz="1800" b="1" dirty="0" smtClean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u="sng" dirty="0" smtClean="0">
                <a:latin typeface="Calibri" panose="020F0502020204030204" pitchFamily="34" charset="0"/>
              </a:rPr>
              <a:t>Les </a:t>
            </a:r>
            <a:r>
              <a:rPr lang="fr-FR" altLang="fr-FR" sz="1800" b="1" u="sng" dirty="0">
                <a:latin typeface="Calibri" panose="020F0502020204030204" pitchFamily="34" charset="0"/>
              </a:rPr>
              <a:t>outils :</a:t>
            </a:r>
          </a:p>
          <a:p>
            <a:pPr lvl="1" algn="l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</a:pPr>
            <a:r>
              <a:rPr lang="fr-FR" altLang="fr-FR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alt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Périmètre de protection et d’intervention</a:t>
            </a:r>
          </a:p>
          <a:p>
            <a:pPr marL="742950" lvl="1" indent="-285750" algn="l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/>
              <a:buChar char="è"/>
            </a:pPr>
            <a:r>
              <a:rPr lang="fr-FR" altLang="fr-F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Programme </a:t>
            </a:r>
            <a:r>
              <a:rPr lang="fr-FR" altLang="fr-FR" sz="1600" dirty="0">
                <a:latin typeface="Calibri" panose="020F0502020204030204" pitchFamily="34" charset="0"/>
              </a:rPr>
              <a:t>d’actions conditionné à la mise en place de périmètres </a:t>
            </a:r>
            <a:r>
              <a:rPr lang="fr-FR" altLang="fr-FR" sz="1600" dirty="0" smtClean="0">
                <a:latin typeface="Calibri" panose="020F0502020204030204" pitchFamily="34" charset="0"/>
              </a:rPr>
              <a:t>PENAP</a:t>
            </a:r>
          </a:p>
          <a:p>
            <a:pPr marL="742950" lvl="1" indent="-285750" algn="l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/>
              <a:buChar char="è"/>
            </a:pPr>
            <a:endParaRPr lang="fr-FR" altLang="fr-FR" sz="1200" dirty="0">
              <a:latin typeface="Calibri" panose="020F0502020204030204" pitchFamily="34" charset="0"/>
            </a:endParaRPr>
          </a:p>
          <a:p>
            <a:pPr marL="285750" indent="-285750" algn="l" fontAlgn="base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u="sng" dirty="0" smtClean="0">
                <a:latin typeface="Calibri" panose="020F0502020204030204" pitchFamily="34" charset="0"/>
              </a:rPr>
              <a:t>Le programme d’actions :</a:t>
            </a:r>
            <a:endParaRPr lang="fr-FR" altLang="fr-FR" sz="1600" dirty="0" smtClean="0">
              <a:latin typeface="Calibri" panose="020F0502020204030204" pitchFamily="34" charset="0"/>
            </a:endParaRP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Calibri" panose="020F0502020204030204" pitchFamily="34" charset="0"/>
              </a:rPr>
              <a:t>Emergence  de  projets issus de la concertation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Calibri" panose="020F0502020204030204" pitchFamily="34" charset="0"/>
              </a:rPr>
              <a:t>Participation  financière du </a:t>
            </a:r>
            <a:r>
              <a:rPr lang="fr-FR" altLang="fr-FR" sz="1600" dirty="0">
                <a:latin typeface="Calibri" panose="020F0502020204030204" pitchFamily="34" charset="0"/>
              </a:rPr>
              <a:t>Département du Rhône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Co-financement par d’autres outils régionaux, européens…</a:t>
            </a:r>
          </a:p>
          <a:p>
            <a:pPr algn="l" fontAlgn="base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</a:pPr>
            <a:endParaRPr lang="fr-FR" altLang="fr-FR" sz="1800" b="1" u="sng" dirty="0" smtClean="0">
              <a:latin typeface="Calibri" panose="020F0502020204030204" pitchFamily="34" charset="0"/>
            </a:endParaRPr>
          </a:p>
          <a:p>
            <a:pPr marL="285750" indent="-285750" algn="l" fontAlgn="base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u="sng" dirty="0" smtClean="0">
                <a:latin typeface="Calibri" panose="020F0502020204030204" pitchFamily="34" charset="0"/>
              </a:rPr>
              <a:t>Les périmètres :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Calibri" panose="020F0502020204030204" pitchFamily="34" charset="0"/>
              </a:rPr>
              <a:t>S’appliquent sur les zones A ou N  des PLU et constituent une protection renforcée de ces espaces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 smtClean="0">
                <a:latin typeface="Calibri" panose="020F0502020204030204" pitchFamily="34" charset="0"/>
              </a:rPr>
              <a:t>La procédure de révision, dans le sens d’une diminution de surface, requiert un décret interministériel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altLang="fr-FR" sz="1600" dirty="0">
              <a:latin typeface="Calibri" panose="020F0502020204030204" pitchFamily="34" charset="0"/>
            </a:endParaRP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fr-FR" altLang="fr-FR" sz="1600" dirty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591780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95400" y="188640"/>
            <a:ext cx="11233248" cy="648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Concertation et </a:t>
            </a:r>
            <a:r>
              <a:rPr lang="en-US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gouvernance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				</a:t>
            </a:r>
            <a:r>
              <a:rPr lang="en-US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démarche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PENAP sur </a:t>
            </a:r>
            <a:r>
              <a:rPr lang="en-US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 </a:t>
            </a: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</a:pPr>
            <a:endParaRPr lang="fr-FR" sz="1100" b="1" u="sng" dirty="0" smtClean="0"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</a:pPr>
            <a:endParaRPr lang="fr-FR" sz="1200" b="1" u="sng" dirty="0" smtClean="0">
              <a:latin typeface="Calibri" panose="020F0502020204030204" pitchFamily="34" charset="0"/>
            </a:endParaRPr>
          </a:p>
          <a:p>
            <a:pPr marL="285750" lvl="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 err="1">
                <a:latin typeface="Calibri" panose="020F0502020204030204" pitchFamily="34" charset="0"/>
              </a:rPr>
              <a:t>Copilotage</a:t>
            </a:r>
            <a:r>
              <a:rPr lang="fr-FR" altLang="fr-FR" sz="1800" b="1" dirty="0">
                <a:latin typeface="Calibri" panose="020F0502020204030204" pitchFamily="34" charset="0"/>
              </a:rPr>
              <a:t> Syndicat de l’Ouest Lyonnais – Département du </a:t>
            </a:r>
            <a:r>
              <a:rPr lang="fr-FR" altLang="fr-FR" sz="1800" b="1" dirty="0" smtClean="0">
                <a:latin typeface="Calibri" panose="020F0502020204030204" pitchFamily="34" charset="0"/>
              </a:rPr>
              <a:t>Rhône</a:t>
            </a:r>
            <a:endParaRPr lang="fr-FR" altLang="fr-FR" sz="1800" b="1" dirty="0">
              <a:latin typeface="Calibri" panose="020F0502020204030204" pitchFamily="34" charset="0"/>
            </a:endParaRPr>
          </a:p>
          <a:p>
            <a:pPr marL="285750" lvl="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>
                <a:latin typeface="Calibri" panose="020F0502020204030204" pitchFamily="34" charset="0"/>
              </a:rPr>
              <a:t>Modalités de concertation :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Ateliers thématiques de concertation par Communautés de communes réunissant les acteurs du territoire (élus, agriculteurs, environnementalistes, contrats de rivières) : foncier, eau, forêt, restauration collective, valorisation du territoire et des produits, biodiversité</a:t>
            </a:r>
          </a:p>
          <a:p>
            <a:pPr marL="742950" lvl="1" indent="-285750" algn="just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Un comité thématique agriculture/environnement de validation à l’échelle de l’Ouest lyonnais</a:t>
            </a:r>
          </a:p>
          <a:p>
            <a:pPr marL="28575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>
                <a:latin typeface="Calibri" panose="020F0502020204030204" pitchFamily="34" charset="0"/>
              </a:rPr>
              <a:t>Forte implication des Communautés de communes</a:t>
            </a:r>
          </a:p>
          <a:p>
            <a:pPr marL="28575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>
                <a:latin typeface="Calibri" panose="020F0502020204030204" pitchFamily="34" charset="0"/>
              </a:rPr>
              <a:t>Animation Agence d’urbanisme et Chambre d’agriculture</a:t>
            </a:r>
          </a:p>
          <a:p>
            <a:pPr marL="28575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>
                <a:latin typeface="Calibri" panose="020F0502020204030204" pitchFamily="34" charset="0"/>
              </a:rPr>
              <a:t>Appui technique de structures spécialisées </a:t>
            </a:r>
            <a:r>
              <a:rPr lang="fr-FR" altLang="fr-FR" sz="1800" dirty="0">
                <a:latin typeface="Calibri" panose="020F0502020204030204" pitchFamily="34" charset="0"/>
              </a:rPr>
              <a:t>(Conservatoire d’Espaces Naturels, contrats de rivières, etc.)</a:t>
            </a:r>
          </a:p>
          <a:p>
            <a:pPr marL="285750" lvl="1" indent="-285750" algn="l" fontAlgn="base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endParaRPr lang="fr-FR" altLang="fr-FR" sz="1800" b="1" dirty="0" smtClean="0">
              <a:latin typeface="Calibri" panose="020F0502020204030204" pitchFamily="34" charset="0"/>
            </a:endParaRPr>
          </a:p>
          <a:p>
            <a:pPr marL="285750" lvl="1" indent="-285750" algn="l" fontAlgn="base">
              <a:lnSpc>
                <a:spcPct val="100000"/>
              </a:lnSpc>
              <a:spcBef>
                <a:spcPts val="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 smtClean="0">
                <a:latin typeface="Calibri" panose="020F0502020204030204" pitchFamily="34" charset="0"/>
              </a:rPr>
              <a:t>Une coordination nécessaire à l’échelle des communautés de communes, de l’Ouest Lyonnais et dans la continuité du travail engagé avec l’agglomération lyonnaise</a:t>
            </a:r>
          </a:p>
        </p:txBody>
      </p:sp>
    </p:spTree>
    <p:extLst>
      <p:ext uri="{BB962C8B-B14F-4D97-AF65-F5344CB8AC3E}">
        <p14:creationId xmlns:p14="http://schemas.microsoft.com/office/powerpoint/2010/main" xmlns="" val="275506384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10200456" y="188640"/>
            <a:ext cx="1800200" cy="6597047"/>
          </a:xfrm>
          <a:prstGeom prst="downArrow">
            <a:avLst/>
          </a:prstGeom>
          <a:effectLst>
            <a:softEdge rad="254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560496" y="621508"/>
            <a:ext cx="1069016" cy="4320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Janvier 2011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647728" y="476672"/>
            <a:ext cx="6322980" cy="7200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</a:rPr>
              <a:t>Lancement de la démarche avec les élus et les partenaires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</a:rPr>
              <a:t>Diagnostic territorial et objectifs agricoles et environnementaux à l’horizon 20-30 ans</a:t>
            </a:r>
            <a:endParaRPr lang="fr-FR" sz="1200" i="1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71600" y="1510593"/>
            <a:ext cx="1069016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Juillet à fin 2011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639616" y="1540573"/>
            <a:ext cx="7342196" cy="5760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Proposition d’un plan d’actions et choix d’un scenario pour la définition de zones à enjeux</a:t>
            </a:r>
          </a:p>
          <a:p>
            <a:pPr algn="ctr"/>
            <a:r>
              <a:rPr lang="fr-FR" dirty="0" smtClean="0">
                <a:latin typeface="Calibri" panose="020F0502020204030204" pitchFamily="34" charset="0"/>
              </a:rPr>
              <a:t>Précision des  zones à enjeux par CC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74220" y="2564904"/>
            <a:ext cx="1069016" cy="4320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2012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639616" y="2475857"/>
            <a:ext cx="7344816" cy="5768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</a:rPr>
              <a:t>Délimitation des 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périmètres PENAP à l’échelle des communes sur la base d’un appel à contribution lancé auprès des acteurs agricoles, environnementaux et élus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60496" y="3773641"/>
            <a:ext cx="1069016" cy="4320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2013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639616" y="3411962"/>
            <a:ext cx="7350288" cy="115294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</a:rPr>
              <a:t>Lancement de la procédure administrative par communauté de communes </a:t>
            </a:r>
            <a:r>
              <a:rPr lang="fr-FR" i="1" dirty="0" smtClean="0">
                <a:latin typeface="Calibri" panose="020F0502020204030204" pitchFamily="34" charset="0"/>
              </a:rPr>
              <a:t>(consultation personnes publiques, réunions publiques , enquête publique)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</a:rPr>
              <a:t>Validation du programme d’actions par le Département du Rhône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74220" y="4996172"/>
            <a:ext cx="1069016" cy="59306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 panose="020F0502020204030204" pitchFamily="34" charset="0"/>
              </a:rPr>
              <a:t>Février et Avril 2014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639616" y="4924129"/>
            <a:ext cx="7344816" cy="57688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dirty="0" smtClean="0">
                <a:latin typeface="Calibri" panose="020F0502020204030204" pitchFamily="34" charset="0"/>
              </a:rPr>
              <a:t>Adoption des périmètres de protection par le Département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376" y="1540573"/>
            <a:ext cx="1296144" cy="432687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1800" dirty="0" smtClean="0">
                <a:latin typeface="Calibri" panose="020F0502020204030204" pitchFamily="34" charset="0"/>
              </a:rPr>
              <a:t>Une procédure de 3 ans s’appuyant sur une importante concertation et une harmonisation à plusieurs échelles</a:t>
            </a:r>
          </a:p>
          <a:p>
            <a:pPr algn="ctr"/>
            <a:r>
              <a:rPr lang="fr-FR" sz="1800" dirty="0" smtClean="0">
                <a:latin typeface="Calibri" panose="020F0502020204030204" pitchFamily="34" charset="0"/>
              </a:rPr>
              <a:t> </a:t>
            </a:r>
            <a:r>
              <a:rPr lang="fr-FR" sz="1600" i="1" dirty="0" smtClean="0">
                <a:latin typeface="Calibri" panose="020F0502020204030204" pitchFamily="34" charset="0"/>
              </a:rPr>
              <a:t>(commune, CC, Ouest Lyonnais…)</a:t>
            </a:r>
            <a:endParaRPr lang="fr-FR" sz="1600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335360" y="1568502"/>
            <a:ext cx="6552727" cy="48848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PENAP sur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l’Ouest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Lyonnais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chiffres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fr-FR" altLang="fr-FR" sz="1800" b="1" dirty="0">
              <a:latin typeface="Calibri" panose="020F0502020204030204" pitchFamily="34" charset="0"/>
            </a:endParaRPr>
          </a:p>
          <a:p>
            <a:pPr marL="285750" lvl="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>
                <a:latin typeface="Calibri" panose="020F0502020204030204" pitchFamily="34" charset="0"/>
              </a:rPr>
              <a:t>Le périmètre d’intervention </a:t>
            </a:r>
            <a:r>
              <a:rPr lang="fr-FR" altLang="fr-FR" sz="2000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</a:rPr>
              <a:t>: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</a:rPr>
              <a:t>43 communes concernées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</a:rPr>
              <a:t>35 000 hectares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800" dirty="0">
                <a:latin typeface="Calibri" panose="020F0502020204030204" pitchFamily="34" charset="0"/>
              </a:rPr>
              <a:t>Plus de 80% des espaces agricoles et naturels inscrits en périmètre PENAP</a:t>
            </a: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</a:pPr>
            <a:endParaRPr lang="fr-FR" altLang="fr-FR" sz="2000" dirty="0">
              <a:latin typeface="Calibri" panose="020F0502020204030204" pitchFamily="34" charset="0"/>
            </a:endParaRPr>
          </a:p>
          <a:p>
            <a:pPr marL="285750" indent="-285750" algn="l" fontAlgn="base">
              <a:lnSpc>
                <a:spcPct val="100000"/>
              </a:lnSpc>
              <a:spcBef>
                <a:spcPts val="1200"/>
              </a:spcBef>
              <a:buClr>
                <a:srgbClr val="ED7A2B"/>
              </a:buClr>
              <a:buFont typeface="Wingdings" panose="05000000000000000000" pitchFamily="2" charset="2"/>
              <a:buChar char="î"/>
            </a:pPr>
            <a:r>
              <a:rPr lang="fr-FR" altLang="fr-FR" sz="1800" b="1" dirty="0">
                <a:latin typeface="Calibri" panose="020F0502020204030204" pitchFamily="34" charset="0"/>
              </a:rPr>
              <a:t>Le programme d’actions :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Un programme d’actions PSADER/PENAP en faveur de l’agriculture et du développement rural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Opérationnel depuis Juillet 2013</a:t>
            </a:r>
          </a:p>
          <a:p>
            <a:pPr marL="742950" lvl="1" indent="-285750" algn="just" fontAlgn="base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latin typeface="Calibri" panose="020F0502020204030204" pitchFamily="34" charset="0"/>
              </a:rPr>
              <a:t>Participation de 1,3 millions d’€ par le Département du Rhône et 1,9 millions d’€ par la Région Rhône-Alpes (2013/2018) 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en-US" sz="18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8567" y="5867451"/>
            <a:ext cx="985907" cy="985907"/>
          </a:xfrm>
          <a:prstGeom prst="rect">
            <a:avLst/>
          </a:prstGeom>
        </p:spPr>
      </p:pic>
      <p:pic>
        <p:nvPicPr>
          <p:cNvPr id="4" name="IMG1" descr="image9b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163" y="6318194"/>
            <a:ext cx="820404" cy="4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014-06-18_PENAP S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48129" y="17898"/>
            <a:ext cx="4824536" cy="68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979</Words>
  <Application>Microsoft Office PowerPoint</Application>
  <PresentationFormat>Personnalisé</PresentationFormat>
  <Paragraphs>155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1_Thème Office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travail</dc:creator>
  <cp:lastModifiedBy>Travail</cp:lastModifiedBy>
  <cp:revision>61</cp:revision>
  <dcterms:modified xsi:type="dcterms:W3CDTF">2015-10-01T15:54:02Z</dcterms:modified>
</cp:coreProperties>
</file>